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4"/>
  </p:sldMasterIdLst>
  <p:notesMasterIdLst>
    <p:notesMasterId r:id="rId6"/>
  </p:notesMasterIdLst>
  <p:sldIdLst>
    <p:sldId id="260" r:id="rId5"/>
  </p:sldIdLst>
  <p:sldSz cx="43891200" cy="32918400"/>
  <p:notesSz cx="7010400" cy="9296400"/>
  <p:defaultTextStyle>
    <a:defPPr>
      <a:defRPr lang="en-US"/>
    </a:defPPr>
    <a:lvl1pPr algn="l" defTabSz="219456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194560" algn="l" defTabSz="219456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4389120" algn="l" defTabSz="219456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6583680" algn="l" defTabSz="219456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8778240" algn="l" defTabSz="219456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0972800" algn="l" defTabSz="438912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3167360" algn="l" defTabSz="438912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5361920" algn="l" defTabSz="438912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17556480" algn="l" defTabSz="438912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488ADA-D0D9-3A11-F017-710C30342A50}" name="Eli Patten" initials="EP" userId="Eli Patte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3B185A"/>
    <a:srgbClr val="D7C896"/>
    <a:srgbClr val="39275B"/>
    <a:srgbClr val="C79900"/>
    <a:srgbClr val="D7A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269E48-986C-A970-1A50-221A027307A3}" v="1" dt="2023-05-24T21:23:27.620"/>
    <p1510:client id="{7BEDC28F-8BA9-06E8-DCB6-942092A6C028}" v="2208" dt="2023-05-24T22:49:23.389"/>
    <p1510:client id="{86564475-98BA-7FB6-DC75-9992292A1E29}" v="554" dt="2023-05-24T21:54:26.354"/>
    <p1510:client id="{9805763B-981B-4961-A5C3-C23C08A29E65}" v="756" dt="2023-05-24T22:49:03.068"/>
    <p1510:client id="{C3D61373-1EEF-AFCE-53F5-3A83962B8412}" v="11" dt="2023-05-24T22:35:35.980"/>
    <p1510:client id="{F0E0AA5F-8287-4E3B-ABA5-09FA95F5FCEA}" v="1" dt="2022-11-11T08:06:45.2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368"/>
        <p:guide pos="13824"/>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8C1CEA9-6D3B-4423-8DCF-C6A82743622A}" type="datetimeFigureOut">
              <a:rPr lang="en-US" smtClean="0"/>
              <a:t>7/10/2023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BCE72DA-1EB4-43E4-A116-E8BEAF4C48A4}" type="slidenum">
              <a:rPr lang="en-US" smtClean="0"/>
              <a:t>‹#›</a:t>
            </a:fld>
            <a:endParaRPr lang="en-US"/>
          </a:p>
        </p:txBody>
      </p:sp>
    </p:spTree>
    <p:extLst>
      <p:ext uri="{BB962C8B-B14F-4D97-AF65-F5344CB8AC3E}">
        <p14:creationId xmlns:p14="http://schemas.microsoft.com/office/powerpoint/2010/main" val="2662755394"/>
      </p:ext>
    </p:extLst>
  </p:cSld>
  <p:clrMap bg1="lt1" tx1="dk1" bg2="lt2" tx2="dk2" accent1="accent1" accent2="accent2" accent3="accent3" accent4="accent4" accent5="accent5" accent6="accent6" hlink="hlink" folHlink="folHlink"/>
  <p:notesStyle>
    <a:lvl1pPr marL="0" algn="l" defTabSz="4389120" rtl="0" eaLnBrk="1" latinLnBrk="0" hangingPunct="1">
      <a:defRPr sz="5760" kern="1200">
        <a:solidFill>
          <a:schemeClr val="tx1"/>
        </a:solidFill>
        <a:latin typeface="+mn-lt"/>
        <a:ea typeface="+mn-ea"/>
        <a:cs typeface="+mn-cs"/>
      </a:defRPr>
    </a:lvl1pPr>
    <a:lvl2pPr marL="2194560" algn="l" defTabSz="4389120" rtl="0" eaLnBrk="1" latinLnBrk="0" hangingPunct="1">
      <a:defRPr sz="5760" kern="1200">
        <a:solidFill>
          <a:schemeClr val="tx1"/>
        </a:solidFill>
        <a:latin typeface="+mn-lt"/>
        <a:ea typeface="+mn-ea"/>
        <a:cs typeface="+mn-cs"/>
      </a:defRPr>
    </a:lvl2pPr>
    <a:lvl3pPr marL="4389120" algn="l" defTabSz="4389120" rtl="0" eaLnBrk="1" latinLnBrk="0" hangingPunct="1">
      <a:defRPr sz="5760" kern="1200">
        <a:solidFill>
          <a:schemeClr val="tx1"/>
        </a:solidFill>
        <a:latin typeface="+mn-lt"/>
        <a:ea typeface="+mn-ea"/>
        <a:cs typeface="+mn-cs"/>
      </a:defRPr>
    </a:lvl3pPr>
    <a:lvl4pPr marL="6583680" algn="l" defTabSz="4389120" rtl="0" eaLnBrk="1" latinLnBrk="0" hangingPunct="1">
      <a:defRPr sz="5760" kern="1200">
        <a:solidFill>
          <a:schemeClr val="tx1"/>
        </a:solidFill>
        <a:latin typeface="+mn-lt"/>
        <a:ea typeface="+mn-ea"/>
        <a:cs typeface="+mn-cs"/>
      </a:defRPr>
    </a:lvl4pPr>
    <a:lvl5pPr marL="8778240" algn="l" defTabSz="4389120" rtl="0" eaLnBrk="1" latinLnBrk="0" hangingPunct="1">
      <a:defRPr sz="5760" kern="1200">
        <a:solidFill>
          <a:schemeClr val="tx1"/>
        </a:solidFill>
        <a:latin typeface="+mn-lt"/>
        <a:ea typeface="+mn-ea"/>
        <a:cs typeface="+mn-cs"/>
      </a:defRPr>
    </a:lvl5pPr>
    <a:lvl6pPr marL="10972800" algn="l" defTabSz="4389120" rtl="0" eaLnBrk="1" latinLnBrk="0" hangingPunct="1">
      <a:defRPr sz="5760" kern="1200">
        <a:solidFill>
          <a:schemeClr val="tx1"/>
        </a:solidFill>
        <a:latin typeface="+mn-lt"/>
        <a:ea typeface="+mn-ea"/>
        <a:cs typeface="+mn-cs"/>
      </a:defRPr>
    </a:lvl6pPr>
    <a:lvl7pPr marL="13167360" algn="l" defTabSz="4389120" rtl="0" eaLnBrk="1" latinLnBrk="0" hangingPunct="1">
      <a:defRPr sz="5760" kern="1200">
        <a:solidFill>
          <a:schemeClr val="tx1"/>
        </a:solidFill>
        <a:latin typeface="+mn-lt"/>
        <a:ea typeface="+mn-ea"/>
        <a:cs typeface="+mn-cs"/>
      </a:defRPr>
    </a:lvl7pPr>
    <a:lvl8pPr marL="15361920" algn="l" defTabSz="4389120" rtl="0" eaLnBrk="1" latinLnBrk="0" hangingPunct="1">
      <a:defRPr sz="5760" kern="1200">
        <a:solidFill>
          <a:schemeClr val="tx1"/>
        </a:solidFill>
        <a:latin typeface="+mn-lt"/>
        <a:ea typeface="+mn-ea"/>
        <a:cs typeface="+mn-cs"/>
      </a:defRPr>
    </a:lvl8pPr>
    <a:lvl9pPr marL="17556480" algn="l" defTabSz="4389120" rtl="0" eaLnBrk="1" latinLnBrk="0" hangingPunct="1">
      <a:defRPr sz="57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 Mechanical Engineering front desk has provisions for printing posters. Make sure that you allocate sufficient time for printing. </a:t>
            </a:r>
          </a:p>
          <a:p>
            <a:r>
              <a:rPr lang="en-US" baseline="0"/>
              <a:t>A common poster size is 4 feet (length) * 3 feet (height) </a:t>
            </a:r>
          </a:p>
          <a:p>
            <a:pPr defTabSz="4472513">
              <a:defRPr/>
            </a:pPr>
            <a:r>
              <a:rPr lang="en-US"/>
              <a:t>You can move and rename the headings and sections included in the poster template</a:t>
            </a:r>
            <a:r>
              <a:rPr lang="en-US" baseline="0"/>
              <a:t> as you wish. But </a:t>
            </a:r>
            <a:r>
              <a:rPr lang="en-US"/>
              <a:t>your poster should highlight:</a:t>
            </a:r>
          </a:p>
          <a:p>
            <a:pPr defTabSz="4472513">
              <a:defRPr/>
            </a:pPr>
            <a:r>
              <a:rPr lang="en-US"/>
              <a:t>-- Introduction </a:t>
            </a:r>
            <a:r>
              <a:rPr lang="en-US" baseline="0"/>
              <a:t>(Why are you doing this? What is the need? Use a well polished problem statement, take ample space to make this very clear!)</a:t>
            </a:r>
          </a:p>
          <a:p>
            <a:r>
              <a:rPr lang="en-US" baseline="0"/>
              <a:t>-- Core Functions (What’s new? What does your solution need to do to address the problem statement?)</a:t>
            </a:r>
          </a:p>
          <a:p>
            <a:r>
              <a:rPr lang="en-US" baseline="0"/>
              <a:t>-- Design (this should have a plan/layout of the work you set out to do and the key concepts and design decisions made. This should be the main focus of the poster)</a:t>
            </a:r>
          </a:p>
          <a:p>
            <a:r>
              <a:rPr lang="en-US" baseline="0"/>
              <a:t>-- Development (Describe the prototyping and fabrication of your project, or the analysis done) </a:t>
            </a:r>
          </a:p>
          <a:p>
            <a:r>
              <a:rPr lang="en-US" baseline="0"/>
              <a:t>-- Testing, and/or IP (work done or plans for future work, what is novel about your design?)</a:t>
            </a:r>
          </a:p>
          <a:p>
            <a:r>
              <a:rPr lang="en-US" baseline="0"/>
              <a:t>-- Conclusion (what did you achieve through your project?)</a:t>
            </a:r>
          </a:p>
          <a:p>
            <a:endParaRPr lang="en-US" baseline="0"/>
          </a:p>
          <a:p>
            <a:r>
              <a:rPr lang="en-US" b="1" baseline="0"/>
              <a:t>Please </a:t>
            </a:r>
            <a:r>
              <a:rPr lang="en-US" sz="5900" b="1"/>
              <a:t>verify with any capstone sponsor that the poster does not contain confidential or proprietary information - you should give the sponsor plenty of time to review &amp;/or provide input on poster content. </a:t>
            </a:r>
            <a:endParaRPr lang="en-US" b="1" baseline="0"/>
          </a:p>
          <a:p>
            <a:endParaRPr lang="en-US" i="1" baseline="0"/>
          </a:p>
          <a:p>
            <a:r>
              <a:rPr lang="en-US" i="1" baseline="0"/>
              <a:t>Keep text to a minimum (use bullets and lists). Make sure all text is large enough to be read from a distance of 2 meters, nothing smaller than 44 point font.</a:t>
            </a:r>
          </a:p>
          <a:p>
            <a:r>
              <a:rPr lang="en-US" i="1" baseline="0"/>
              <a:t>The listed bullet prompts are simply suggestions for inspiration, you don’t need to explicitly address each one. Determine what the main message is that you want to convey and then decide what information you need to provide to convey and support that.</a:t>
            </a:r>
          </a:p>
          <a:p>
            <a:endParaRPr lang="en-US" i="1" baseline="0"/>
          </a:p>
          <a:p>
            <a:r>
              <a:rPr lang="en-US" i="1" baseline="0"/>
              <a:t>Use images, graphs, and tables instead of text whenever possible.</a:t>
            </a:r>
          </a:p>
          <a:p>
            <a:br>
              <a:rPr lang="en-US" i="1" baseline="0"/>
            </a:br>
            <a:r>
              <a:rPr lang="en-US" i="1" baseline="0"/>
              <a:t>Please submit only a PDF version of your poster. (You can create the poster in PowerPoint and go to the ‘save as’ option and save it as PDF. Please do NOT ‘print to PDF, as that may change the margins and other setting. </a:t>
            </a:r>
          </a:p>
          <a:p>
            <a:r>
              <a:rPr lang="en-US" i="1" baseline="0"/>
              <a:t>When creating the poster, please keep note of leaving sufficient print margins along the borders. </a:t>
            </a:r>
          </a:p>
          <a:p>
            <a:endParaRPr lang="en-US" i="1" baseline="0"/>
          </a:p>
          <a:p>
            <a:r>
              <a:rPr lang="en-US" b="1" i="1" baseline="0"/>
              <a:t>Please note that if you want us to print the poster for you, it needs to be submitted to the canvas assignment by 12:00 PM Friday 05/27/22. </a:t>
            </a:r>
            <a:endParaRPr lang="en-US" b="1"/>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3BCE72DA-1EB4-43E4-A116-E8BEAF4C48A4}" type="slidenum">
              <a:rPr lang="en-US" smtClean="0"/>
              <a:t>1</a:t>
            </a:fld>
            <a:endParaRPr lang="en-US"/>
          </a:p>
        </p:txBody>
      </p:sp>
    </p:spTree>
    <p:extLst>
      <p:ext uri="{BB962C8B-B14F-4D97-AF65-F5344CB8AC3E}">
        <p14:creationId xmlns:p14="http://schemas.microsoft.com/office/powerpoint/2010/main" val="2575707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3"/>
            <a:ext cx="37307520" cy="11460480"/>
          </a:xfrm>
        </p:spPr>
        <p:txBody>
          <a:bodyPr anchor="b"/>
          <a:lstStyle>
            <a:lvl1pPr algn="ctr">
              <a:defRPr sz="25599"/>
            </a:lvl1pPr>
          </a:lstStyle>
          <a:p>
            <a:r>
              <a:rPr lang="en-US"/>
              <a:t>Click to edit Master title style</a:t>
            </a:r>
          </a:p>
        </p:txBody>
      </p:sp>
      <p:sp>
        <p:nvSpPr>
          <p:cNvPr id="3" name="Subtitle 2"/>
          <p:cNvSpPr>
            <a:spLocks noGrp="1"/>
          </p:cNvSpPr>
          <p:nvPr>
            <p:ph type="subTitle" idx="1"/>
          </p:nvPr>
        </p:nvSpPr>
        <p:spPr>
          <a:xfrm>
            <a:off x="5486400" y="17289783"/>
            <a:ext cx="32918400" cy="7947657"/>
          </a:xfrm>
        </p:spPr>
        <p:txBody>
          <a:bodyPr/>
          <a:lstStyle>
            <a:lvl1pPr marL="0" indent="0" algn="ctr">
              <a:buNone/>
              <a:defRPr sz="10240"/>
            </a:lvl1pPr>
            <a:lvl2pPr marL="1950671" indent="0" algn="ctr">
              <a:buNone/>
              <a:defRPr sz="8533"/>
            </a:lvl2pPr>
            <a:lvl3pPr marL="3901342" indent="0" algn="ctr">
              <a:buNone/>
              <a:defRPr sz="7680"/>
            </a:lvl3pPr>
            <a:lvl4pPr marL="5852014" indent="0" algn="ctr">
              <a:buNone/>
              <a:defRPr sz="6826"/>
            </a:lvl4pPr>
            <a:lvl5pPr marL="7802685" indent="0" algn="ctr">
              <a:buNone/>
              <a:defRPr sz="6826"/>
            </a:lvl5pPr>
            <a:lvl6pPr marL="9753356" indent="0" algn="ctr">
              <a:buNone/>
              <a:defRPr sz="6826"/>
            </a:lvl6pPr>
            <a:lvl7pPr marL="11704027" indent="0" algn="ctr">
              <a:buNone/>
              <a:defRPr sz="6826"/>
            </a:lvl7pPr>
            <a:lvl8pPr marL="13654699" indent="0" algn="ctr">
              <a:buNone/>
              <a:defRPr sz="6826"/>
            </a:lvl8pPr>
            <a:lvl9pPr marL="15605370" indent="0" algn="ctr">
              <a:buNone/>
              <a:defRPr sz="6826"/>
            </a:lvl9pPr>
          </a:lstStyle>
          <a:p>
            <a:r>
              <a:rPr lang="en-US"/>
              <a:t>Click to edit Master subtitle style</a:t>
            </a:r>
          </a:p>
        </p:txBody>
      </p:sp>
      <p:sp>
        <p:nvSpPr>
          <p:cNvPr id="4" name="Date Placeholder 3"/>
          <p:cNvSpPr>
            <a:spLocks noGrp="1"/>
          </p:cNvSpPr>
          <p:nvPr>
            <p:ph type="dt" sz="half" idx="10"/>
          </p:nvPr>
        </p:nvSpPr>
        <p:spPr/>
        <p:txBody>
          <a:bodyPr/>
          <a:lstStyle/>
          <a:p>
            <a:fld id="{64280EEA-D0D3-8B4B-92D4-DEB51ACFF84E}"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B81AB-2AEA-4F43-9A67-F95394B0E480}" type="slidenum">
              <a:rPr lang="en-US" smtClean="0"/>
              <a:t>‹#›</a:t>
            </a:fld>
            <a:endParaRPr lang="en-US"/>
          </a:p>
        </p:txBody>
      </p:sp>
    </p:spTree>
    <p:extLst>
      <p:ext uri="{BB962C8B-B14F-4D97-AF65-F5344CB8AC3E}">
        <p14:creationId xmlns:p14="http://schemas.microsoft.com/office/powerpoint/2010/main" val="2940402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80EEA-D0D3-8B4B-92D4-DEB51ACFF84E}"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B81AB-2AEA-4F43-9A67-F95394B0E480}" type="slidenum">
              <a:rPr lang="en-US" smtClean="0"/>
              <a:t>‹#›</a:t>
            </a:fld>
            <a:endParaRPr lang="en-US"/>
          </a:p>
        </p:txBody>
      </p:sp>
    </p:spTree>
    <p:extLst>
      <p:ext uri="{BB962C8B-B14F-4D97-AF65-F5344CB8AC3E}">
        <p14:creationId xmlns:p14="http://schemas.microsoft.com/office/powerpoint/2010/main" val="4205042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3" y="1752600"/>
            <a:ext cx="9464040" cy="278968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3" y="1752600"/>
            <a:ext cx="27843480" cy="27896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80EEA-D0D3-8B4B-92D4-DEB51ACFF84E}"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B81AB-2AEA-4F43-9A67-F95394B0E480}" type="slidenum">
              <a:rPr lang="en-US" smtClean="0"/>
              <a:t>‹#›</a:t>
            </a:fld>
            <a:endParaRPr lang="en-US"/>
          </a:p>
        </p:txBody>
      </p:sp>
    </p:spTree>
    <p:extLst>
      <p:ext uri="{BB962C8B-B14F-4D97-AF65-F5344CB8AC3E}">
        <p14:creationId xmlns:p14="http://schemas.microsoft.com/office/powerpoint/2010/main" val="3234511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80EEA-D0D3-8B4B-92D4-DEB51ACFF84E}"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B81AB-2AEA-4F43-9A67-F95394B0E480}" type="slidenum">
              <a:rPr lang="en-US" smtClean="0"/>
              <a:t>‹#›</a:t>
            </a:fld>
            <a:endParaRPr lang="en-US"/>
          </a:p>
        </p:txBody>
      </p:sp>
    </p:spTree>
    <p:extLst>
      <p:ext uri="{BB962C8B-B14F-4D97-AF65-F5344CB8AC3E}">
        <p14:creationId xmlns:p14="http://schemas.microsoft.com/office/powerpoint/2010/main" val="132810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3" y="8206751"/>
            <a:ext cx="37856160" cy="13693137"/>
          </a:xfrm>
        </p:spPr>
        <p:txBody>
          <a:bodyPr anchor="b"/>
          <a:lstStyle>
            <a:lvl1pPr>
              <a:defRPr sz="25599"/>
            </a:lvl1pPr>
          </a:lstStyle>
          <a:p>
            <a:r>
              <a:rPr lang="en-US"/>
              <a:t>Click to edit Master title style</a:t>
            </a:r>
          </a:p>
        </p:txBody>
      </p:sp>
      <p:sp>
        <p:nvSpPr>
          <p:cNvPr id="3" name="Text Placeholder 2"/>
          <p:cNvSpPr>
            <a:spLocks noGrp="1"/>
          </p:cNvSpPr>
          <p:nvPr>
            <p:ph type="body" idx="1"/>
          </p:nvPr>
        </p:nvSpPr>
        <p:spPr>
          <a:xfrm>
            <a:off x="2994663" y="22029431"/>
            <a:ext cx="37856160" cy="7200897"/>
          </a:xfrm>
        </p:spPr>
        <p:txBody>
          <a:bodyPr/>
          <a:lstStyle>
            <a:lvl1pPr marL="0" indent="0">
              <a:buNone/>
              <a:defRPr sz="10240">
                <a:solidFill>
                  <a:schemeClr val="tx1"/>
                </a:solidFill>
              </a:defRPr>
            </a:lvl1pPr>
            <a:lvl2pPr marL="1950671" indent="0">
              <a:buNone/>
              <a:defRPr sz="8533">
                <a:solidFill>
                  <a:schemeClr val="tx1">
                    <a:tint val="75000"/>
                  </a:schemeClr>
                </a:solidFill>
              </a:defRPr>
            </a:lvl2pPr>
            <a:lvl3pPr marL="3901342" indent="0">
              <a:buNone/>
              <a:defRPr sz="7680">
                <a:solidFill>
                  <a:schemeClr val="tx1">
                    <a:tint val="75000"/>
                  </a:schemeClr>
                </a:solidFill>
              </a:defRPr>
            </a:lvl3pPr>
            <a:lvl4pPr marL="5852014" indent="0">
              <a:buNone/>
              <a:defRPr sz="6826">
                <a:solidFill>
                  <a:schemeClr val="tx1">
                    <a:tint val="75000"/>
                  </a:schemeClr>
                </a:solidFill>
              </a:defRPr>
            </a:lvl4pPr>
            <a:lvl5pPr marL="7802685" indent="0">
              <a:buNone/>
              <a:defRPr sz="6826">
                <a:solidFill>
                  <a:schemeClr val="tx1">
                    <a:tint val="75000"/>
                  </a:schemeClr>
                </a:solidFill>
              </a:defRPr>
            </a:lvl5pPr>
            <a:lvl6pPr marL="9753356" indent="0">
              <a:buNone/>
              <a:defRPr sz="6826">
                <a:solidFill>
                  <a:schemeClr val="tx1">
                    <a:tint val="75000"/>
                  </a:schemeClr>
                </a:solidFill>
              </a:defRPr>
            </a:lvl6pPr>
            <a:lvl7pPr marL="11704027" indent="0">
              <a:buNone/>
              <a:defRPr sz="6826">
                <a:solidFill>
                  <a:schemeClr val="tx1">
                    <a:tint val="75000"/>
                  </a:schemeClr>
                </a:solidFill>
              </a:defRPr>
            </a:lvl7pPr>
            <a:lvl8pPr marL="13654699" indent="0">
              <a:buNone/>
              <a:defRPr sz="6826">
                <a:solidFill>
                  <a:schemeClr val="tx1">
                    <a:tint val="75000"/>
                  </a:schemeClr>
                </a:solidFill>
              </a:defRPr>
            </a:lvl8pPr>
            <a:lvl9pPr marL="15605370" indent="0">
              <a:buNone/>
              <a:defRPr sz="682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80EEA-D0D3-8B4B-92D4-DEB51ACFF84E}"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B81AB-2AEA-4F43-9A67-F95394B0E480}" type="slidenum">
              <a:rPr lang="en-US" smtClean="0"/>
              <a:t>‹#›</a:t>
            </a:fld>
            <a:endParaRPr lang="en-US"/>
          </a:p>
        </p:txBody>
      </p:sp>
    </p:spTree>
    <p:extLst>
      <p:ext uri="{BB962C8B-B14F-4D97-AF65-F5344CB8AC3E}">
        <p14:creationId xmlns:p14="http://schemas.microsoft.com/office/powerpoint/2010/main" val="425600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280EEA-D0D3-8B4B-92D4-DEB51ACFF84E}"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B81AB-2AEA-4F43-9A67-F95394B0E480}" type="slidenum">
              <a:rPr lang="en-US" smtClean="0"/>
              <a:t>‹#›</a:t>
            </a:fld>
            <a:endParaRPr lang="en-US"/>
          </a:p>
        </p:txBody>
      </p:sp>
    </p:spTree>
    <p:extLst>
      <p:ext uri="{BB962C8B-B14F-4D97-AF65-F5344CB8AC3E}">
        <p14:creationId xmlns:p14="http://schemas.microsoft.com/office/powerpoint/2010/main" val="45860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8"/>
            <a:ext cx="37856160" cy="6362703"/>
          </a:xfrm>
        </p:spPr>
        <p:txBody>
          <a:bodyPr/>
          <a:lstStyle/>
          <a:p>
            <a:r>
              <a:rPr lang="en-US"/>
              <a:t>Click to edit Master title style</a:t>
            </a:r>
          </a:p>
        </p:txBody>
      </p:sp>
      <p:sp>
        <p:nvSpPr>
          <p:cNvPr id="3" name="Text Placeholder 2"/>
          <p:cNvSpPr>
            <a:spLocks noGrp="1"/>
          </p:cNvSpPr>
          <p:nvPr>
            <p:ph type="body" idx="1"/>
          </p:nvPr>
        </p:nvSpPr>
        <p:spPr>
          <a:xfrm>
            <a:off x="3023241" y="8069583"/>
            <a:ext cx="18568032" cy="3954777"/>
          </a:xfrm>
        </p:spPr>
        <p:txBody>
          <a:bodyPr anchor="b"/>
          <a:lstStyle>
            <a:lvl1pPr marL="0" indent="0">
              <a:buNone/>
              <a:defRPr sz="10240" b="1"/>
            </a:lvl1pPr>
            <a:lvl2pPr marL="1950671" indent="0">
              <a:buNone/>
              <a:defRPr sz="8533" b="1"/>
            </a:lvl2pPr>
            <a:lvl3pPr marL="3901342" indent="0">
              <a:buNone/>
              <a:defRPr sz="7680" b="1"/>
            </a:lvl3pPr>
            <a:lvl4pPr marL="5852014" indent="0">
              <a:buNone/>
              <a:defRPr sz="6826" b="1"/>
            </a:lvl4pPr>
            <a:lvl5pPr marL="7802685" indent="0">
              <a:buNone/>
              <a:defRPr sz="6826" b="1"/>
            </a:lvl5pPr>
            <a:lvl6pPr marL="9753356" indent="0">
              <a:buNone/>
              <a:defRPr sz="6826" b="1"/>
            </a:lvl6pPr>
            <a:lvl7pPr marL="11704027" indent="0">
              <a:buNone/>
              <a:defRPr sz="6826" b="1"/>
            </a:lvl7pPr>
            <a:lvl8pPr marL="13654699" indent="0">
              <a:buNone/>
              <a:defRPr sz="6826" b="1"/>
            </a:lvl8pPr>
            <a:lvl9pPr marL="15605370" indent="0">
              <a:buNone/>
              <a:defRPr sz="6826" b="1"/>
            </a:lvl9pPr>
          </a:lstStyle>
          <a:p>
            <a:pPr lvl="0"/>
            <a:r>
              <a:rPr lang="en-US"/>
              <a:t>Click to edit Master text styles</a:t>
            </a:r>
          </a:p>
        </p:txBody>
      </p:sp>
      <p:sp>
        <p:nvSpPr>
          <p:cNvPr id="4" name="Content Placeholder 3"/>
          <p:cNvSpPr>
            <a:spLocks noGrp="1"/>
          </p:cNvSpPr>
          <p:nvPr>
            <p:ph sz="half" idx="2"/>
          </p:nvPr>
        </p:nvSpPr>
        <p:spPr>
          <a:xfrm>
            <a:off x="3023241" y="12024360"/>
            <a:ext cx="18568032"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3" y="8069583"/>
            <a:ext cx="18659477" cy="3954777"/>
          </a:xfrm>
        </p:spPr>
        <p:txBody>
          <a:bodyPr anchor="b"/>
          <a:lstStyle>
            <a:lvl1pPr marL="0" indent="0">
              <a:buNone/>
              <a:defRPr sz="10240" b="1"/>
            </a:lvl1pPr>
            <a:lvl2pPr marL="1950671" indent="0">
              <a:buNone/>
              <a:defRPr sz="8533" b="1"/>
            </a:lvl2pPr>
            <a:lvl3pPr marL="3901342" indent="0">
              <a:buNone/>
              <a:defRPr sz="7680" b="1"/>
            </a:lvl3pPr>
            <a:lvl4pPr marL="5852014" indent="0">
              <a:buNone/>
              <a:defRPr sz="6826" b="1"/>
            </a:lvl4pPr>
            <a:lvl5pPr marL="7802685" indent="0">
              <a:buNone/>
              <a:defRPr sz="6826" b="1"/>
            </a:lvl5pPr>
            <a:lvl6pPr marL="9753356" indent="0">
              <a:buNone/>
              <a:defRPr sz="6826" b="1"/>
            </a:lvl6pPr>
            <a:lvl7pPr marL="11704027" indent="0">
              <a:buNone/>
              <a:defRPr sz="6826" b="1"/>
            </a:lvl7pPr>
            <a:lvl8pPr marL="13654699" indent="0">
              <a:buNone/>
              <a:defRPr sz="6826" b="1"/>
            </a:lvl8pPr>
            <a:lvl9pPr marL="15605370" indent="0">
              <a:buNone/>
              <a:defRPr sz="6826" b="1"/>
            </a:lvl9pPr>
          </a:lstStyle>
          <a:p>
            <a:pPr lvl="0"/>
            <a:r>
              <a:rPr lang="en-US"/>
              <a:t>Click to edit Master text styles</a:t>
            </a:r>
          </a:p>
        </p:txBody>
      </p:sp>
      <p:sp>
        <p:nvSpPr>
          <p:cNvPr id="6" name="Content Placeholder 5"/>
          <p:cNvSpPr>
            <a:spLocks noGrp="1"/>
          </p:cNvSpPr>
          <p:nvPr>
            <p:ph sz="quarter" idx="4"/>
          </p:nvPr>
        </p:nvSpPr>
        <p:spPr>
          <a:xfrm>
            <a:off x="22219923" y="12024360"/>
            <a:ext cx="18659477"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280EEA-D0D3-8B4B-92D4-DEB51ACFF84E}" type="datetimeFigureOut">
              <a:rPr lang="en-US" smtClean="0"/>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BB81AB-2AEA-4F43-9A67-F95394B0E480}" type="slidenum">
              <a:rPr lang="en-US" smtClean="0"/>
              <a:t>‹#›</a:t>
            </a:fld>
            <a:endParaRPr lang="en-US"/>
          </a:p>
        </p:txBody>
      </p:sp>
    </p:spTree>
    <p:extLst>
      <p:ext uri="{BB962C8B-B14F-4D97-AF65-F5344CB8AC3E}">
        <p14:creationId xmlns:p14="http://schemas.microsoft.com/office/powerpoint/2010/main" val="2786142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280EEA-D0D3-8B4B-92D4-DEB51ACFF84E}" type="datetimeFigureOut">
              <a:rPr lang="en-US" smtClean="0"/>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BB81AB-2AEA-4F43-9A67-F95394B0E480}" type="slidenum">
              <a:rPr lang="en-US" smtClean="0"/>
              <a:t>‹#›</a:t>
            </a:fld>
            <a:endParaRPr lang="en-US"/>
          </a:p>
        </p:txBody>
      </p:sp>
    </p:spTree>
    <p:extLst>
      <p:ext uri="{BB962C8B-B14F-4D97-AF65-F5344CB8AC3E}">
        <p14:creationId xmlns:p14="http://schemas.microsoft.com/office/powerpoint/2010/main" val="2610779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280EEA-D0D3-8B4B-92D4-DEB51ACFF84E}" type="datetimeFigureOut">
              <a:rPr lang="en-US" smtClean="0"/>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BB81AB-2AEA-4F43-9A67-F95394B0E480}" type="slidenum">
              <a:rPr lang="en-US" smtClean="0"/>
              <a:t>‹#›</a:t>
            </a:fld>
            <a:endParaRPr lang="en-US"/>
          </a:p>
        </p:txBody>
      </p:sp>
    </p:spTree>
    <p:extLst>
      <p:ext uri="{BB962C8B-B14F-4D97-AF65-F5344CB8AC3E}">
        <p14:creationId xmlns:p14="http://schemas.microsoft.com/office/powerpoint/2010/main" val="3162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8" y="2194560"/>
            <a:ext cx="14156055" cy="7680960"/>
          </a:xfrm>
        </p:spPr>
        <p:txBody>
          <a:bodyPr anchor="b"/>
          <a:lstStyle>
            <a:lvl1pPr>
              <a:defRPr sz="13653"/>
            </a:lvl1pPr>
          </a:lstStyle>
          <a:p>
            <a:r>
              <a:rPr lang="en-US"/>
              <a:t>Click to edit Master title style</a:t>
            </a:r>
          </a:p>
        </p:txBody>
      </p:sp>
      <p:sp>
        <p:nvSpPr>
          <p:cNvPr id="3" name="Content Placeholder 2"/>
          <p:cNvSpPr>
            <a:spLocks noGrp="1"/>
          </p:cNvSpPr>
          <p:nvPr>
            <p:ph idx="1"/>
          </p:nvPr>
        </p:nvSpPr>
        <p:spPr>
          <a:xfrm>
            <a:off x="18659477" y="4739648"/>
            <a:ext cx="22219920" cy="23393400"/>
          </a:xfrm>
        </p:spPr>
        <p:txBody>
          <a:bodyPr/>
          <a:lstStyle>
            <a:lvl1pPr>
              <a:defRPr sz="13653"/>
            </a:lvl1pPr>
            <a:lvl2pPr>
              <a:defRPr sz="11946"/>
            </a:lvl2pPr>
            <a:lvl3pPr>
              <a:defRPr sz="10240"/>
            </a:lvl3pPr>
            <a:lvl4pPr>
              <a:defRPr sz="8533"/>
            </a:lvl4pPr>
            <a:lvl5pPr>
              <a:defRPr sz="8533"/>
            </a:lvl5pPr>
            <a:lvl6pPr>
              <a:defRPr sz="8533"/>
            </a:lvl6pPr>
            <a:lvl7pPr>
              <a:defRPr sz="8533"/>
            </a:lvl7pPr>
            <a:lvl8pPr>
              <a:defRPr sz="8533"/>
            </a:lvl8pPr>
            <a:lvl9pPr>
              <a:defRPr sz="85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8" y="9875520"/>
            <a:ext cx="14156055" cy="18295623"/>
          </a:xfrm>
        </p:spPr>
        <p:txBody>
          <a:bodyPr/>
          <a:lstStyle>
            <a:lvl1pPr marL="0" indent="0">
              <a:buNone/>
              <a:defRPr sz="6826"/>
            </a:lvl1pPr>
            <a:lvl2pPr marL="1950671" indent="0">
              <a:buNone/>
              <a:defRPr sz="5973"/>
            </a:lvl2pPr>
            <a:lvl3pPr marL="3901342" indent="0">
              <a:buNone/>
              <a:defRPr sz="5120"/>
            </a:lvl3pPr>
            <a:lvl4pPr marL="5852014" indent="0">
              <a:buNone/>
              <a:defRPr sz="4267"/>
            </a:lvl4pPr>
            <a:lvl5pPr marL="7802685" indent="0">
              <a:buNone/>
              <a:defRPr sz="4267"/>
            </a:lvl5pPr>
            <a:lvl6pPr marL="9753356" indent="0">
              <a:buNone/>
              <a:defRPr sz="4267"/>
            </a:lvl6pPr>
            <a:lvl7pPr marL="11704027" indent="0">
              <a:buNone/>
              <a:defRPr sz="4267"/>
            </a:lvl7pPr>
            <a:lvl8pPr marL="13654699" indent="0">
              <a:buNone/>
              <a:defRPr sz="4267"/>
            </a:lvl8pPr>
            <a:lvl9pPr marL="15605370" indent="0">
              <a:buNone/>
              <a:defRPr sz="4267"/>
            </a:lvl9pPr>
          </a:lstStyle>
          <a:p>
            <a:pPr lvl="0"/>
            <a:r>
              <a:rPr lang="en-US"/>
              <a:t>Click to edit Master text styles</a:t>
            </a:r>
          </a:p>
        </p:txBody>
      </p:sp>
      <p:sp>
        <p:nvSpPr>
          <p:cNvPr id="5" name="Date Placeholder 4"/>
          <p:cNvSpPr>
            <a:spLocks noGrp="1"/>
          </p:cNvSpPr>
          <p:nvPr>
            <p:ph type="dt" sz="half" idx="10"/>
          </p:nvPr>
        </p:nvSpPr>
        <p:spPr/>
        <p:txBody>
          <a:bodyPr/>
          <a:lstStyle/>
          <a:p>
            <a:fld id="{64280EEA-D0D3-8B4B-92D4-DEB51ACFF84E}"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B81AB-2AEA-4F43-9A67-F95394B0E480}" type="slidenum">
              <a:rPr lang="en-US" smtClean="0"/>
              <a:t>‹#›</a:t>
            </a:fld>
            <a:endParaRPr lang="en-US"/>
          </a:p>
        </p:txBody>
      </p:sp>
    </p:spTree>
    <p:extLst>
      <p:ext uri="{BB962C8B-B14F-4D97-AF65-F5344CB8AC3E}">
        <p14:creationId xmlns:p14="http://schemas.microsoft.com/office/powerpoint/2010/main" val="1811025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8" y="2194560"/>
            <a:ext cx="14156055" cy="7680960"/>
          </a:xfrm>
        </p:spPr>
        <p:txBody>
          <a:bodyPr anchor="b"/>
          <a:lstStyle>
            <a:lvl1pPr>
              <a:defRPr sz="13653"/>
            </a:lvl1pPr>
          </a:lstStyle>
          <a:p>
            <a:r>
              <a:rPr lang="en-US"/>
              <a:t>Click to edit Master title style</a:t>
            </a:r>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3653"/>
            </a:lvl1pPr>
            <a:lvl2pPr marL="1950671" indent="0">
              <a:buNone/>
              <a:defRPr sz="11946"/>
            </a:lvl2pPr>
            <a:lvl3pPr marL="3901342" indent="0">
              <a:buNone/>
              <a:defRPr sz="10240"/>
            </a:lvl3pPr>
            <a:lvl4pPr marL="5852014" indent="0">
              <a:buNone/>
              <a:defRPr sz="8533"/>
            </a:lvl4pPr>
            <a:lvl5pPr marL="7802685" indent="0">
              <a:buNone/>
              <a:defRPr sz="8533"/>
            </a:lvl5pPr>
            <a:lvl6pPr marL="9753356" indent="0">
              <a:buNone/>
              <a:defRPr sz="8533"/>
            </a:lvl6pPr>
            <a:lvl7pPr marL="11704027" indent="0">
              <a:buNone/>
              <a:defRPr sz="8533"/>
            </a:lvl7pPr>
            <a:lvl8pPr marL="13654699" indent="0">
              <a:buNone/>
              <a:defRPr sz="8533"/>
            </a:lvl8pPr>
            <a:lvl9pPr marL="15605370" indent="0">
              <a:buNone/>
              <a:defRPr sz="8533"/>
            </a:lvl9pPr>
          </a:lstStyle>
          <a:p>
            <a:r>
              <a:rPr lang="en-US"/>
              <a:t>Drag picture to placeholder or click icon to add</a:t>
            </a:r>
          </a:p>
        </p:txBody>
      </p:sp>
      <p:sp>
        <p:nvSpPr>
          <p:cNvPr id="4" name="Text Placeholder 3"/>
          <p:cNvSpPr>
            <a:spLocks noGrp="1"/>
          </p:cNvSpPr>
          <p:nvPr>
            <p:ph type="body" sz="half" idx="2"/>
          </p:nvPr>
        </p:nvSpPr>
        <p:spPr>
          <a:xfrm>
            <a:off x="3023238" y="9875520"/>
            <a:ext cx="14156055" cy="18295623"/>
          </a:xfrm>
        </p:spPr>
        <p:txBody>
          <a:bodyPr/>
          <a:lstStyle>
            <a:lvl1pPr marL="0" indent="0">
              <a:buNone/>
              <a:defRPr sz="6826"/>
            </a:lvl1pPr>
            <a:lvl2pPr marL="1950671" indent="0">
              <a:buNone/>
              <a:defRPr sz="5973"/>
            </a:lvl2pPr>
            <a:lvl3pPr marL="3901342" indent="0">
              <a:buNone/>
              <a:defRPr sz="5120"/>
            </a:lvl3pPr>
            <a:lvl4pPr marL="5852014" indent="0">
              <a:buNone/>
              <a:defRPr sz="4267"/>
            </a:lvl4pPr>
            <a:lvl5pPr marL="7802685" indent="0">
              <a:buNone/>
              <a:defRPr sz="4267"/>
            </a:lvl5pPr>
            <a:lvl6pPr marL="9753356" indent="0">
              <a:buNone/>
              <a:defRPr sz="4267"/>
            </a:lvl6pPr>
            <a:lvl7pPr marL="11704027" indent="0">
              <a:buNone/>
              <a:defRPr sz="4267"/>
            </a:lvl7pPr>
            <a:lvl8pPr marL="13654699" indent="0">
              <a:buNone/>
              <a:defRPr sz="4267"/>
            </a:lvl8pPr>
            <a:lvl9pPr marL="15605370" indent="0">
              <a:buNone/>
              <a:defRPr sz="4267"/>
            </a:lvl9pPr>
          </a:lstStyle>
          <a:p>
            <a:pPr lvl="0"/>
            <a:r>
              <a:rPr lang="en-US"/>
              <a:t>Click to edit Master text styles</a:t>
            </a:r>
          </a:p>
        </p:txBody>
      </p:sp>
      <p:sp>
        <p:nvSpPr>
          <p:cNvPr id="5" name="Date Placeholder 4"/>
          <p:cNvSpPr>
            <a:spLocks noGrp="1"/>
          </p:cNvSpPr>
          <p:nvPr>
            <p:ph type="dt" sz="half" idx="10"/>
          </p:nvPr>
        </p:nvSpPr>
        <p:spPr/>
        <p:txBody>
          <a:bodyPr/>
          <a:lstStyle/>
          <a:p>
            <a:fld id="{64280EEA-D0D3-8B4B-92D4-DEB51ACFF84E}"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B81AB-2AEA-4F43-9A67-F95394B0E480}" type="slidenum">
              <a:rPr lang="en-US" smtClean="0"/>
              <a:t>‹#›</a:t>
            </a:fld>
            <a:endParaRPr lang="en-US"/>
          </a:p>
        </p:txBody>
      </p:sp>
    </p:spTree>
    <p:extLst>
      <p:ext uri="{BB962C8B-B14F-4D97-AF65-F5344CB8AC3E}">
        <p14:creationId xmlns:p14="http://schemas.microsoft.com/office/powerpoint/2010/main" val="1707243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8"/>
            <a:ext cx="37856160" cy="636270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8"/>
            <a:ext cx="9875520" cy="1752600"/>
          </a:xfrm>
          <a:prstGeom prst="rect">
            <a:avLst/>
          </a:prstGeom>
        </p:spPr>
        <p:txBody>
          <a:bodyPr vert="horz" lIns="91440" tIns="45720" rIns="91440" bIns="45720" rtlCol="0" anchor="ctr"/>
          <a:lstStyle>
            <a:lvl1pPr algn="l">
              <a:defRPr sz="5120">
                <a:solidFill>
                  <a:schemeClr val="tx1">
                    <a:tint val="75000"/>
                  </a:schemeClr>
                </a:solidFill>
              </a:defRPr>
            </a:lvl1pPr>
          </a:lstStyle>
          <a:p>
            <a:fld id="{64280EEA-D0D3-8B4B-92D4-DEB51ACFF84E}" type="datetimeFigureOut">
              <a:rPr lang="en-US" smtClean="0"/>
              <a:t>7/10/2023</a:t>
            </a:fld>
            <a:endParaRPr lang="en-US"/>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91440" tIns="45720" rIns="91440" bIns="45720" rtlCol="0" anchor="ctr"/>
          <a:lstStyle>
            <a:lvl1pPr algn="ctr">
              <a:defRPr sz="51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91440" tIns="45720" rIns="91440" bIns="45720" rtlCol="0" anchor="ctr"/>
          <a:lstStyle>
            <a:lvl1pPr algn="r">
              <a:defRPr sz="5120">
                <a:solidFill>
                  <a:schemeClr val="tx1">
                    <a:tint val="75000"/>
                  </a:schemeClr>
                </a:solidFill>
              </a:defRPr>
            </a:lvl1pPr>
          </a:lstStyle>
          <a:p>
            <a:fld id="{D9BB81AB-2AEA-4F43-9A67-F95394B0E480}" type="slidenum">
              <a:rPr lang="en-US" smtClean="0"/>
              <a:t>‹#›</a:t>
            </a:fld>
            <a:endParaRPr lang="en-US"/>
          </a:p>
        </p:txBody>
      </p:sp>
    </p:spTree>
    <p:extLst>
      <p:ext uri="{BB962C8B-B14F-4D97-AF65-F5344CB8AC3E}">
        <p14:creationId xmlns:p14="http://schemas.microsoft.com/office/powerpoint/2010/main" val="384229832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901342" rtl="0" eaLnBrk="1" latinLnBrk="0" hangingPunct="1">
        <a:lnSpc>
          <a:spcPct val="90000"/>
        </a:lnSpc>
        <a:spcBef>
          <a:spcPct val="0"/>
        </a:spcBef>
        <a:buNone/>
        <a:defRPr sz="18773" kern="1200">
          <a:solidFill>
            <a:schemeClr val="tx1"/>
          </a:solidFill>
          <a:latin typeface="+mj-lt"/>
          <a:ea typeface="+mj-ea"/>
          <a:cs typeface="+mj-cs"/>
        </a:defRPr>
      </a:lvl1pPr>
    </p:titleStyle>
    <p:bodyStyle>
      <a:lvl1pPr marL="975336" indent="-975336" algn="l" defTabSz="3901342" rtl="0" eaLnBrk="1" latinLnBrk="0" hangingPunct="1">
        <a:lnSpc>
          <a:spcPct val="90000"/>
        </a:lnSpc>
        <a:spcBef>
          <a:spcPts val="4267"/>
        </a:spcBef>
        <a:buFont typeface="Arial" panose="020B0604020202020204" pitchFamily="34" charset="0"/>
        <a:buChar char="•"/>
        <a:defRPr sz="11946" kern="1200">
          <a:solidFill>
            <a:schemeClr val="tx1"/>
          </a:solidFill>
          <a:latin typeface="+mn-lt"/>
          <a:ea typeface="+mn-ea"/>
          <a:cs typeface="+mn-cs"/>
        </a:defRPr>
      </a:lvl1pPr>
      <a:lvl2pPr marL="2926007" indent="-975336" algn="l" defTabSz="3901342" rtl="0" eaLnBrk="1" latinLnBrk="0" hangingPunct="1">
        <a:lnSpc>
          <a:spcPct val="90000"/>
        </a:lnSpc>
        <a:spcBef>
          <a:spcPts val="2133"/>
        </a:spcBef>
        <a:buFont typeface="Arial" panose="020B0604020202020204" pitchFamily="34" charset="0"/>
        <a:buChar char="•"/>
        <a:defRPr sz="10240" kern="1200">
          <a:solidFill>
            <a:schemeClr val="tx1"/>
          </a:solidFill>
          <a:latin typeface="+mn-lt"/>
          <a:ea typeface="+mn-ea"/>
          <a:cs typeface="+mn-cs"/>
        </a:defRPr>
      </a:lvl2pPr>
      <a:lvl3pPr marL="4876678" indent="-975336" algn="l" defTabSz="3901342" rtl="0" eaLnBrk="1" latinLnBrk="0" hangingPunct="1">
        <a:lnSpc>
          <a:spcPct val="90000"/>
        </a:lnSpc>
        <a:spcBef>
          <a:spcPts val="2133"/>
        </a:spcBef>
        <a:buFont typeface="Arial" panose="020B0604020202020204" pitchFamily="34" charset="0"/>
        <a:buChar char="•"/>
        <a:defRPr sz="8533" kern="1200">
          <a:solidFill>
            <a:schemeClr val="tx1"/>
          </a:solidFill>
          <a:latin typeface="+mn-lt"/>
          <a:ea typeface="+mn-ea"/>
          <a:cs typeface="+mn-cs"/>
        </a:defRPr>
      </a:lvl3pPr>
      <a:lvl4pPr marL="6827349" indent="-975336" algn="l" defTabSz="3901342" rtl="0" eaLnBrk="1" latinLnBrk="0" hangingPunct="1">
        <a:lnSpc>
          <a:spcPct val="90000"/>
        </a:lnSpc>
        <a:spcBef>
          <a:spcPts val="2133"/>
        </a:spcBef>
        <a:buFont typeface="Arial" panose="020B0604020202020204" pitchFamily="34" charset="0"/>
        <a:buChar char="•"/>
        <a:defRPr sz="7680" kern="1200">
          <a:solidFill>
            <a:schemeClr val="tx1"/>
          </a:solidFill>
          <a:latin typeface="+mn-lt"/>
          <a:ea typeface="+mn-ea"/>
          <a:cs typeface="+mn-cs"/>
        </a:defRPr>
      </a:lvl4pPr>
      <a:lvl5pPr marL="8778021" indent="-975336" algn="l" defTabSz="3901342" rtl="0" eaLnBrk="1" latinLnBrk="0" hangingPunct="1">
        <a:lnSpc>
          <a:spcPct val="90000"/>
        </a:lnSpc>
        <a:spcBef>
          <a:spcPts val="2133"/>
        </a:spcBef>
        <a:buFont typeface="Arial" panose="020B0604020202020204" pitchFamily="34" charset="0"/>
        <a:buChar char="•"/>
        <a:defRPr sz="7680" kern="1200">
          <a:solidFill>
            <a:schemeClr val="tx1"/>
          </a:solidFill>
          <a:latin typeface="+mn-lt"/>
          <a:ea typeface="+mn-ea"/>
          <a:cs typeface="+mn-cs"/>
        </a:defRPr>
      </a:lvl5pPr>
      <a:lvl6pPr marL="10728692" indent="-975336" algn="l" defTabSz="3901342" rtl="0" eaLnBrk="1" latinLnBrk="0" hangingPunct="1">
        <a:lnSpc>
          <a:spcPct val="90000"/>
        </a:lnSpc>
        <a:spcBef>
          <a:spcPts val="2133"/>
        </a:spcBef>
        <a:buFont typeface="Arial" panose="020B0604020202020204" pitchFamily="34" charset="0"/>
        <a:buChar char="•"/>
        <a:defRPr sz="7680" kern="1200">
          <a:solidFill>
            <a:schemeClr val="tx1"/>
          </a:solidFill>
          <a:latin typeface="+mn-lt"/>
          <a:ea typeface="+mn-ea"/>
          <a:cs typeface="+mn-cs"/>
        </a:defRPr>
      </a:lvl6pPr>
      <a:lvl7pPr marL="12679363" indent="-975336" algn="l" defTabSz="3901342" rtl="0" eaLnBrk="1" latinLnBrk="0" hangingPunct="1">
        <a:lnSpc>
          <a:spcPct val="90000"/>
        </a:lnSpc>
        <a:spcBef>
          <a:spcPts val="2133"/>
        </a:spcBef>
        <a:buFont typeface="Arial" panose="020B0604020202020204" pitchFamily="34" charset="0"/>
        <a:buChar char="•"/>
        <a:defRPr sz="7680" kern="1200">
          <a:solidFill>
            <a:schemeClr val="tx1"/>
          </a:solidFill>
          <a:latin typeface="+mn-lt"/>
          <a:ea typeface="+mn-ea"/>
          <a:cs typeface="+mn-cs"/>
        </a:defRPr>
      </a:lvl7pPr>
      <a:lvl8pPr marL="14630034" indent="-975336" algn="l" defTabSz="3901342" rtl="0" eaLnBrk="1" latinLnBrk="0" hangingPunct="1">
        <a:lnSpc>
          <a:spcPct val="90000"/>
        </a:lnSpc>
        <a:spcBef>
          <a:spcPts val="2133"/>
        </a:spcBef>
        <a:buFont typeface="Arial" panose="020B0604020202020204" pitchFamily="34" charset="0"/>
        <a:buChar char="•"/>
        <a:defRPr sz="7680" kern="1200">
          <a:solidFill>
            <a:schemeClr val="tx1"/>
          </a:solidFill>
          <a:latin typeface="+mn-lt"/>
          <a:ea typeface="+mn-ea"/>
          <a:cs typeface="+mn-cs"/>
        </a:defRPr>
      </a:lvl8pPr>
      <a:lvl9pPr marL="16580705" indent="-975336" algn="l" defTabSz="3901342" rtl="0" eaLnBrk="1" latinLnBrk="0" hangingPunct="1">
        <a:lnSpc>
          <a:spcPct val="90000"/>
        </a:lnSpc>
        <a:spcBef>
          <a:spcPts val="2133"/>
        </a:spcBef>
        <a:buFont typeface="Arial" panose="020B0604020202020204" pitchFamily="34" charset="0"/>
        <a:buChar char="•"/>
        <a:defRPr sz="7680" kern="1200">
          <a:solidFill>
            <a:schemeClr val="tx1"/>
          </a:solidFill>
          <a:latin typeface="+mn-lt"/>
          <a:ea typeface="+mn-ea"/>
          <a:cs typeface="+mn-cs"/>
        </a:defRPr>
      </a:lvl9pPr>
    </p:bodyStyle>
    <p:otherStyle>
      <a:defPPr>
        <a:defRPr lang="en-US"/>
      </a:defPPr>
      <a:lvl1pPr marL="0" algn="l" defTabSz="3901342" rtl="0" eaLnBrk="1" latinLnBrk="0" hangingPunct="1">
        <a:defRPr sz="7680" kern="1200">
          <a:solidFill>
            <a:schemeClr val="tx1"/>
          </a:solidFill>
          <a:latin typeface="+mn-lt"/>
          <a:ea typeface="+mn-ea"/>
          <a:cs typeface="+mn-cs"/>
        </a:defRPr>
      </a:lvl1pPr>
      <a:lvl2pPr marL="1950671" algn="l" defTabSz="3901342" rtl="0" eaLnBrk="1" latinLnBrk="0" hangingPunct="1">
        <a:defRPr sz="7680" kern="1200">
          <a:solidFill>
            <a:schemeClr val="tx1"/>
          </a:solidFill>
          <a:latin typeface="+mn-lt"/>
          <a:ea typeface="+mn-ea"/>
          <a:cs typeface="+mn-cs"/>
        </a:defRPr>
      </a:lvl2pPr>
      <a:lvl3pPr marL="3901342" algn="l" defTabSz="3901342" rtl="0" eaLnBrk="1" latinLnBrk="0" hangingPunct="1">
        <a:defRPr sz="7680" kern="1200">
          <a:solidFill>
            <a:schemeClr val="tx1"/>
          </a:solidFill>
          <a:latin typeface="+mn-lt"/>
          <a:ea typeface="+mn-ea"/>
          <a:cs typeface="+mn-cs"/>
        </a:defRPr>
      </a:lvl3pPr>
      <a:lvl4pPr marL="5852014" algn="l" defTabSz="3901342" rtl="0" eaLnBrk="1" latinLnBrk="0" hangingPunct="1">
        <a:defRPr sz="7680" kern="1200">
          <a:solidFill>
            <a:schemeClr val="tx1"/>
          </a:solidFill>
          <a:latin typeface="+mn-lt"/>
          <a:ea typeface="+mn-ea"/>
          <a:cs typeface="+mn-cs"/>
        </a:defRPr>
      </a:lvl4pPr>
      <a:lvl5pPr marL="7802685" algn="l" defTabSz="3901342" rtl="0" eaLnBrk="1" latinLnBrk="0" hangingPunct="1">
        <a:defRPr sz="7680" kern="1200">
          <a:solidFill>
            <a:schemeClr val="tx1"/>
          </a:solidFill>
          <a:latin typeface="+mn-lt"/>
          <a:ea typeface="+mn-ea"/>
          <a:cs typeface="+mn-cs"/>
        </a:defRPr>
      </a:lvl5pPr>
      <a:lvl6pPr marL="9753356" algn="l" defTabSz="3901342" rtl="0" eaLnBrk="1" latinLnBrk="0" hangingPunct="1">
        <a:defRPr sz="7680" kern="1200">
          <a:solidFill>
            <a:schemeClr val="tx1"/>
          </a:solidFill>
          <a:latin typeface="+mn-lt"/>
          <a:ea typeface="+mn-ea"/>
          <a:cs typeface="+mn-cs"/>
        </a:defRPr>
      </a:lvl6pPr>
      <a:lvl7pPr marL="11704027" algn="l" defTabSz="3901342" rtl="0" eaLnBrk="1" latinLnBrk="0" hangingPunct="1">
        <a:defRPr sz="7680" kern="1200">
          <a:solidFill>
            <a:schemeClr val="tx1"/>
          </a:solidFill>
          <a:latin typeface="+mn-lt"/>
          <a:ea typeface="+mn-ea"/>
          <a:cs typeface="+mn-cs"/>
        </a:defRPr>
      </a:lvl7pPr>
      <a:lvl8pPr marL="13654699" algn="l" defTabSz="3901342" rtl="0" eaLnBrk="1" latinLnBrk="0" hangingPunct="1">
        <a:defRPr sz="7680" kern="1200">
          <a:solidFill>
            <a:schemeClr val="tx1"/>
          </a:solidFill>
          <a:latin typeface="+mn-lt"/>
          <a:ea typeface="+mn-ea"/>
          <a:cs typeface="+mn-cs"/>
        </a:defRPr>
      </a:lvl8pPr>
      <a:lvl9pPr marL="15605370" algn="l" defTabSz="3901342" rtl="0" eaLnBrk="1" latinLnBrk="0" hangingPunct="1">
        <a:defRPr sz="76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jpe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descr="Purple Header Bar"/>
          <p:cNvSpPr/>
          <p:nvPr/>
        </p:nvSpPr>
        <p:spPr>
          <a:xfrm>
            <a:off x="-67317" y="-67316"/>
            <a:ext cx="43958517" cy="6104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1208" fontAlgn="auto">
              <a:spcBef>
                <a:spcPts val="0"/>
              </a:spcBef>
              <a:spcAft>
                <a:spcPts val="0"/>
              </a:spcAft>
            </a:pPr>
            <a:endParaRPr lang="en-US" sz="6912">
              <a:solidFill>
                <a:srgbClr val="E8D3A2"/>
              </a:solidFill>
              <a:latin typeface="Calibri" panose="020F0502020204030204"/>
            </a:endParaRPr>
          </a:p>
        </p:txBody>
      </p:sp>
      <p:sp>
        <p:nvSpPr>
          <p:cNvPr id="2" name="Title 1"/>
          <p:cNvSpPr>
            <a:spLocks noGrp="1"/>
          </p:cNvSpPr>
          <p:nvPr>
            <p:ph type="ctrTitle"/>
          </p:nvPr>
        </p:nvSpPr>
        <p:spPr>
          <a:xfrm>
            <a:off x="1508827" y="624609"/>
            <a:ext cx="37307520" cy="2275843"/>
          </a:xfrm>
        </p:spPr>
        <p:txBody>
          <a:bodyPr anchor="b">
            <a:normAutofit/>
          </a:bodyPr>
          <a:lstStyle/>
          <a:p>
            <a:pPr algn="l"/>
            <a:r>
              <a:rPr lang="en-US" sz="15300" b="1">
                <a:solidFill>
                  <a:srgbClr val="FFFFFF"/>
                </a:solidFill>
                <a:latin typeface="Encode Sans Normal Black"/>
                <a:ea typeface="Encode Sans Normal Black" charset="0"/>
                <a:cs typeface="Encode Sans Normal Black" charset="0"/>
              </a:rPr>
              <a:t>The Von ME-CEES</a:t>
            </a:r>
            <a:endParaRPr lang="en-US" sz="15333" b="1">
              <a:solidFill>
                <a:srgbClr val="FFFFFF"/>
              </a:solidFill>
              <a:latin typeface="Encode Sans Normal Black"/>
              <a:ea typeface="Encode Sans Normal Black" charset="0"/>
              <a:cs typeface="Encode Sans Normal Black" charset="0"/>
            </a:endParaRPr>
          </a:p>
        </p:txBody>
      </p:sp>
      <p:pic>
        <p:nvPicPr>
          <p:cNvPr id="18" name="Picture 17" descr="Gold boundless b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9307" y="7349509"/>
            <a:ext cx="1865376" cy="150368"/>
          </a:xfrm>
          <a:prstGeom prst="rect">
            <a:avLst/>
          </a:prstGeom>
        </p:spPr>
      </p:pic>
      <p:sp>
        <p:nvSpPr>
          <p:cNvPr id="30" name="TextBox 29" descr="Section Header "/>
          <p:cNvSpPr txBox="1"/>
          <p:nvPr/>
        </p:nvSpPr>
        <p:spPr>
          <a:xfrm>
            <a:off x="29860456" y="18033530"/>
            <a:ext cx="9296400" cy="913007"/>
          </a:xfrm>
          <a:prstGeom prst="rect">
            <a:avLst/>
          </a:prstGeom>
          <a:noFill/>
        </p:spPr>
        <p:txBody>
          <a:bodyPr wrap="square" lIns="91440" tIns="45720" rIns="91440" bIns="45720" rtlCol="0" anchor="t">
            <a:spAutoFit/>
          </a:bodyPr>
          <a:lstStyle/>
          <a:p>
            <a:pPr defTabSz="3511208" fontAlgn="auto">
              <a:spcBef>
                <a:spcPts val="0"/>
              </a:spcBef>
              <a:spcAft>
                <a:spcPts val="0"/>
              </a:spcAft>
            </a:pPr>
            <a:r>
              <a:rPr lang="en-US" sz="5300" b="1">
                <a:solidFill>
                  <a:srgbClr val="33006F"/>
                </a:solidFill>
                <a:latin typeface="Encode Sans Normal Black"/>
                <a:ea typeface="Encode Sans Normal Black" charset="0"/>
                <a:cs typeface="Encode Sans Normal Black" charset="0"/>
              </a:rPr>
              <a:t>CONCLUSION</a:t>
            </a:r>
          </a:p>
        </p:txBody>
      </p:sp>
      <p:pic>
        <p:nvPicPr>
          <p:cNvPr id="47" name="Picture 46" descr="Gold Boundless Bar" title="Gold Boundless Ba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359" y="1905000"/>
            <a:ext cx="5169408" cy="1267968"/>
          </a:xfrm>
          <a:prstGeom prst="rect">
            <a:avLst/>
          </a:prstGeom>
        </p:spPr>
      </p:pic>
      <p:cxnSp>
        <p:nvCxnSpPr>
          <p:cNvPr id="5" name="Straight Connector 4" descr="Gold rule line divider"/>
          <p:cNvCxnSpPr>
            <a:cxnSpLocks/>
          </p:cNvCxnSpPr>
          <p:nvPr/>
        </p:nvCxnSpPr>
        <p:spPr>
          <a:xfrm>
            <a:off x="14779925" y="7415362"/>
            <a:ext cx="0" cy="246866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descr="Gold rule line divider"/>
          <p:cNvCxnSpPr>
            <a:cxnSpLocks/>
          </p:cNvCxnSpPr>
          <p:nvPr/>
        </p:nvCxnSpPr>
        <p:spPr>
          <a:xfrm>
            <a:off x="-4136822" y="4894690"/>
            <a:ext cx="90576" cy="234198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descr="Gold rule line divider"/>
          <p:cNvCxnSpPr>
            <a:cxnSpLocks/>
          </p:cNvCxnSpPr>
          <p:nvPr/>
        </p:nvCxnSpPr>
        <p:spPr>
          <a:xfrm>
            <a:off x="29870400" y="7324763"/>
            <a:ext cx="0" cy="24742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White Block W"/>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56511" y="1218520"/>
            <a:ext cx="5537539" cy="3742198"/>
          </a:xfrm>
          <a:prstGeom prst="rect">
            <a:avLst/>
          </a:prstGeom>
        </p:spPr>
      </p:pic>
      <p:sp>
        <p:nvSpPr>
          <p:cNvPr id="49" name="TextBox 48">
            <a:extLst>
              <a:ext uri="{FF2B5EF4-FFF2-40B4-BE49-F238E27FC236}">
                <a16:creationId xmlns:a16="http://schemas.microsoft.com/office/drawing/2014/main" id="{9B92420C-C0AB-4B33-83D2-CAEBF00D0251}"/>
              </a:ext>
            </a:extLst>
          </p:cNvPr>
          <p:cNvSpPr txBox="1"/>
          <p:nvPr/>
        </p:nvSpPr>
        <p:spPr>
          <a:xfrm>
            <a:off x="1536550" y="3303404"/>
            <a:ext cx="26047850" cy="1938992"/>
          </a:xfrm>
          <a:prstGeom prst="rect">
            <a:avLst/>
          </a:prstGeom>
          <a:noFill/>
        </p:spPr>
        <p:txBody>
          <a:bodyPr wrap="square" lIns="91440" tIns="45720" rIns="91440" bIns="45720" rtlCol="0" anchor="t">
            <a:spAutoFit/>
          </a:bodyPr>
          <a:lstStyle/>
          <a:p>
            <a:r>
              <a:rPr lang="en-US" sz="4000">
                <a:solidFill>
                  <a:srgbClr val="FFFFFF"/>
                </a:solidFill>
                <a:latin typeface="Open Sans"/>
                <a:ea typeface="Open Sans"/>
                <a:cs typeface="Open Sans"/>
              </a:rPr>
              <a:t>Nate Williams, Jacob Tobias, Jacob Derks, Wilson Wang,  Matt Prado, Nikola Roso</a:t>
            </a:r>
            <a:endParaRPr lang="en-US" sz="4000">
              <a:solidFill>
                <a:srgbClr val="FFFFFF"/>
              </a:solidFill>
              <a:latin typeface="Open Sans" charset="0"/>
              <a:ea typeface="Open Sans" charset="0"/>
              <a:cs typeface="Open Sans" charset="0"/>
            </a:endParaRPr>
          </a:p>
          <a:p>
            <a:r>
              <a:rPr lang="en-US" sz="4000">
                <a:solidFill>
                  <a:srgbClr val="FFFFFF"/>
                </a:solidFill>
                <a:latin typeface="Open Sans"/>
                <a:ea typeface="Open Sans"/>
                <a:cs typeface="Open Sans"/>
              </a:rPr>
              <a:t>Boeing Sponsored Capstone</a:t>
            </a:r>
          </a:p>
          <a:p>
            <a:r>
              <a:rPr lang="en-US" sz="4000">
                <a:solidFill>
                  <a:srgbClr val="FFFFFF"/>
                </a:solidFill>
                <a:latin typeface="Open Sans"/>
                <a:ea typeface="Open Sans"/>
                <a:cs typeface="Open Sans"/>
              </a:rPr>
              <a:t>CEE and ME Departments</a:t>
            </a:r>
            <a:endParaRPr lang="en-US" sz="4000">
              <a:solidFill>
                <a:srgbClr val="FFFFFF"/>
              </a:solidFill>
              <a:latin typeface="Open Sans" charset="0"/>
              <a:ea typeface="Open Sans" charset="0"/>
              <a:cs typeface="Open Sans" charset="0"/>
            </a:endParaRPr>
          </a:p>
        </p:txBody>
      </p:sp>
      <p:grpSp>
        <p:nvGrpSpPr>
          <p:cNvPr id="38" name="Group 37">
            <a:extLst>
              <a:ext uri="{FF2B5EF4-FFF2-40B4-BE49-F238E27FC236}">
                <a16:creationId xmlns:a16="http://schemas.microsoft.com/office/drawing/2014/main" id="{B84C98C1-A416-4749-AAB9-7DFD1F620D31}"/>
              </a:ext>
            </a:extLst>
          </p:cNvPr>
          <p:cNvGrpSpPr/>
          <p:nvPr/>
        </p:nvGrpSpPr>
        <p:grpSpPr>
          <a:xfrm>
            <a:off x="0" y="7414730"/>
            <a:ext cx="15375330" cy="1962756"/>
            <a:chOff x="5625412" y="9404229"/>
            <a:chExt cx="10710791" cy="2767937"/>
          </a:xfrm>
        </p:grpSpPr>
        <p:sp>
          <p:nvSpPr>
            <p:cNvPr id="54" name="TextBox 53">
              <a:extLst>
                <a:ext uri="{FF2B5EF4-FFF2-40B4-BE49-F238E27FC236}">
                  <a16:creationId xmlns:a16="http://schemas.microsoft.com/office/drawing/2014/main" id="{C7C4858E-A4CC-4C43-89AB-3D4B85341F02}"/>
                </a:ext>
              </a:extLst>
            </p:cNvPr>
            <p:cNvSpPr txBox="1"/>
            <p:nvPr/>
          </p:nvSpPr>
          <p:spPr>
            <a:xfrm>
              <a:off x="6438472" y="9404229"/>
              <a:ext cx="7732297" cy="1302107"/>
            </a:xfrm>
            <a:prstGeom prst="rect">
              <a:avLst/>
            </a:prstGeom>
            <a:noFill/>
          </p:spPr>
          <p:txBody>
            <a:bodyPr wrap="square" lIns="91440" tIns="45720" rIns="91440" bIns="45720" rtlCol="0" anchor="t">
              <a:spAutoFit/>
            </a:bodyPr>
            <a:lstStyle/>
            <a:p>
              <a:r>
                <a:rPr lang="en-US" sz="5400" b="1">
                  <a:latin typeface="Arial"/>
                  <a:ea typeface="ＭＳ Ｐゴシック"/>
                  <a:cs typeface="Arial"/>
                </a:rPr>
                <a:t>INTRODUCTION </a:t>
              </a:r>
              <a:r>
                <a:rPr lang="en-US" sz="5400" b="1">
                  <a:latin typeface="Encode Sans Normal"/>
                  <a:ea typeface="ＭＳ Ｐゴシック"/>
                </a:rPr>
                <a:t> </a:t>
              </a:r>
              <a:endParaRPr lang="en-US" sz="5400" b="1">
                <a:latin typeface="Encode Sans Normal" panose="02000000000000000000" pitchFamily="2" charset="0"/>
              </a:endParaRPr>
            </a:p>
          </p:txBody>
        </p:sp>
        <p:sp>
          <p:nvSpPr>
            <p:cNvPr id="58" name="Rectangle 57">
              <a:extLst>
                <a:ext uri="{FF2B5EF4-FFF2-40B4-BE49-F238E27FC236}">
                  <a16:creationId xmlns:a16="http://schemas.microsoft.com/office/drawing/2014/main" id="{2DBAD2D0-2430-4127-A7E5-49044855647A}"/>
                </a:ext>
              </a:extLst>
            </p:cNvPr>
            <p:cNvSpPr/>
            <p:nvPr/>
          </p:nvSpPr>
          <p:spPr>
            <a:xfrm>
              <a:off x="5625412" y="11000269"/>
              <a:ext cx="10710791" cy="1171897"/>
            </a:xfrm>
            <a:prstGeom prst="rect">
              <a:avLst/>
            </a:prstGeom>
          </p:spPr>
          <p:txBody>
            <a:bodyPr wrap="square" lIns="91440" tIns="45720" rIns="91440" bIns="45720" anchor="t">
              <a:spAutoFit/>
            </a:bodyPr>
            <a:lstStyle/>
            <a:p>
              <a:pPr marL="864870" lvl="1"/>
              <a:endParaRPr lang="en-US" sz="4800" i="1">
                <a:latin typeface="Encode Sans Normal" panose="02000000000000000000" pitchFamily="2" charset="0"/>
              </a:endParaRPr>
            </a:p>
          </p:txBody>
        </p:sp>
      </p:grpSp>
      <p:grpSp>
        <p:nvGrpSpPr>
          <p:cNvPr id="45" name="Group 44">
            <a:extLst>
              <a:ext uri="{FF2B5EF4-FFF2-40B4-BE49-F238E27FC236}">
                <a16:creationId xmlns:a16="http://schemas.microsoft.com/office/drawing/2014/main" id="{CA0D57F0-B0E9-4270-9AA5-22E1E2D36BFD}"/>
              </a:ext>
            </a:extLst>
          </p:cNvPr>
          <p:cNvGrpSpPr/>
          <p:nvPr/>
        </p:nvGrpSpPr>
        <p:grpSpPr>
          <a:xfrm>
            <a:off x="-76686" y="19890405"/>
            <a:ext cx="14066648" cy="2727672"/>
            <a:chOff x="120519" y="19912289"/>
            <a:chExt cx="10376449" cy="2919696"/>
          </a:xfrm>
        </p:grpSpPr>
        <p:sp>
          <p:nvSpPr>
            <p:cNvPr id="69" name="TextBox 68">
              <a:extLst>
                <a:ext uri="{FF2B5EF4-FFF2-40B4-BE49-F238E27FC236}">
                  <a16:creationId xmlns:a16="http://schemas.microsoft.com/office/drawing/2014/main" id="{0E3F52FF-6C56-4412-BE4C-1A902D1DEEAC}"/>
                </a:ext>
              </a:extLst>
            </p:cNvPr>
            <p:cNvSpPr txBox="1"/>
            <p:nvPr/>
          </p:nvSpPr>
          <p:spPr>
            <a:xfrm>
              <a:off x="609981" y="19912289"/>
              <a:ext cx="7501634" cy="913007"/>
            </a:xfrm>
            <a:prstGeom prst="rect">
              <a:avLst/>
            </a:prstGeom>
            <a:noFill/>
          </p:spPr>
          <p:txBody>
            <a:bodyPr wrap="square" lIns="91440" tIns="45720" rIns="91440" bIns="45720" rtlCol="0" anchor="t">
              <a:spAutoFit/>
            </a:bodyPr>
            <a:lstStyle/>
            <a:p>
              <a:r>
                <a:rPr lang="en-US" sz="5300" b="1">
                  <a:latin typeface="Arial"/>
                  <a:cs typeface="Arial"/>
                </a:rPr>
                <a:t>DESIGN AND DEVELOPMENT</a:t>
              </a:r>
              <a:endParaRPr lang="en-US"/>
            </a:p>
          </p:txBody>
        </p:sp>
        <p:sp>
          <p:nvSpPr>
            <p:cNvPr id="70" name="Rectangle 69">
              <a:extLst>
                <a:ext uri="{FF2B5EF4-FFF2-40B4-BE49-F238E27FC236}">
                  <a16:creationId xmlns:a16="http://schemas.microsoft.com/office/drawing/2014/main" id="{F6403A57-B414-4771-BD7B-CFE42EE37A3F}"/>
                </a:ext>
              </a:extLst>
            </p:cNvPr>
            <p:cNvSpPr/>
            <p:nvPr/>
          </p:nvSpPr>
          <p:spPr>
            <a:xfrm>
              <a:off x="120519" y="21262325"/>
              <a:ext cx="10376449" cy="1569660"/>
            </a:xfrm>
            <a:prstGeom prst="rect">
              <a:avLst/>
            </a:prstGeom>
          </p:spPr>
          <p:txBody>
            <a:bodyPr wrap="square" lIns="91440" tIns="45720" rIns="91440" bIns="45720" anchor="t">
              <a:spAutoFit/>
            </a:bodyPr>
            <a:lstStyle/>
            <a:p>
              <a:pPr marL="1436370" lvl="1" indent="-571500">
                <a:buFont typeface="Arial" panose="020B0604020202020204" pitchFamily="34" charset="0"/>
                <a:buChar char="•"/>
              </a:pPr>
              <a:endParaRPr lang="en-US" sz="4800" i="1">
                <a:latin typeface="Encode Sans Normal" panose="02000000000000000000" pitchFamily="2" charset="0"/>
              </a:endParaRPr>
            </a:p>
            <a:p>
              <a:pPr marL="1436370" lvl="1" indent="-571500">
                <a:buFont typeface="Arial" panose="020B0604020202020204" pitchFamily="34" charset="0"/>
                <a:buChar char="•"/>
              </a:pPr>
              <a:endParaRPr lang="en-US" sz="4800" i="1">
                <a:latin typeface="Encode Sans Normal" panose="02000000000000000000" pitchFamily="2" charset="0"/>
              </a:endParaRPr>
            </a:p>
          </p:txBody>
        </p:sp>
      </p:grpSp>
      <p:sp>
        <p:nvSpPr>
          <p:cNvPr id="73" name="TextBox 72">
            <a:extLst>
              <a:ext uri="{FF2B5EF4-FFF2-40B4-BE49-F238E27FC236}">
                <a16:creationId xmlns:a16="http://schemas.microsoft.com/office/drawing/2014/main" id="{282B59AD-81AA-4D4B-9BE1-4360A36C8428}"/>
              </a:ext>
            </a:extLst>
          </p:cNvPr>
          <p:cNvSpPr txBox="1"/>
          <p:nvPr/>
        </p:nvSpPr>
        <p:spPr>
          <a:xfrm>
            <a:off x="566928" y="20957802"/>
            <a:ext cx="13881804" cy="2308324"/>
          </a:xfrm>
          <a:prstGeom prst="rect">
            <a:avLst/>
          </a:prstGeom>
          <a:noFill/>
        </p:spPr>
        <p:txBody>
          <a:bodyPr wrap="square" lIns="91440" tIns="45720" rIns="91440" bIns="45720" rtlCol="0" anchor="t">
            <a:spAutoFit/>
          </a:bodyPr>
          <a:lstStyle/>
          <a:p>
            <a:r>
              <a:rPr lang="en-US" sz="3000" b="1">
                <a:latin typeface="Arial"/>
                <a:ea typeface="ＭＳ Ｐゴシック"/>
                <a:cs typeface="Arial"/>
              </a:rPr>
              <a:t>Hand Calculations </a:t>
            </a:r>
            <a:endParaRPr lang="en-US" sz="3000">
              <a:latin typeface="Arial"/>
              <a:ea typeface="ＭＳ Ｐゴシック"/>
              <a:cs typeface="Arial"/>
            </a:endParaRPr>
          </a:p>
          <a:p>
            <a:pPr marL="285750" indent="-285750">
              <a:buFont typeface="Arial,Sans-Serif"/>
              <a:buChar char="•"/>
            </a:pPr>
            <a:r>
              <a:rPr lang="en-US" sz="3000">
                <a:solidFill>
                  <a:srgbClr val="000000"/>
                </a:solidFill>
                <a:latin typeface="Arial"/>
                <a:ea typeface="ＭＳ Ｐゴシック"/>
                <a:cs typeface="Arial"/>
              </a:rPr>
              <a:t>Service loading: 57.9 </a:t>
            </a:r>
            <a:r>
              <a:rPr lang="en-US" sz="3000" err="1">
                <a:solidFill>
                  <a:srgbClr val="000000"/>
                </a:solidFill>
                <a:latin typeface="Arial"/>
                <a:ea typeface="ＭＳ Ｐゴシック"/>
                <a:cs typeface="Arial"/>
              </a:rPr>
              <a:t>ksi</a:t>
            </a:r>
            <a:endParaRPr lang="en-US" sz="3000">
              <a:solidFill>
                <a:srgbClr val="000000"/>
              </a:solidFill>
              <a:latin typeface="Arial"/>
              <a:ea typeface="ＭＳ Ｐゴシック"/>
              <a:cs typeface="Arial"/>
            </a:endParaRPr>
          </a:p>
          <a:p>
            <a:pPr marL="285750" indent="-285750">
              <a:buFont typeface="Arial,Sans-Serif"/>
              <a:buChar char="•"/>
            </a:pPr>
            <a:r>
              <a:rPr lang="en-US" sz="3000">
                <a:solidFill>
                  <a:srgbClr val="000000"/>
                </a:solidFill>
                <a:latin typeface="Arial"/>
                <a:ea typeface="ＭＳ Ｐゴシック"/>
                <a:cs typeface="Arial"/>
              </a:rPr>
              <a:t>Ultimate loading: 86.2 </a:t>
            </a:r>
            <a:r>
              <a:rPr lang="en-US" sz="3000" err="1">
                <a:solidFill>
                  <a:srgbClr val="000000"/>
                </a:solidFill>
                <a:latin typeface="Arial"/>
                <a:ea typeface="ＭＳ Ｐゴシック"/>
                <a:cs typeface="Arial"/>
              </a:rPr>
              <a:t>ksi</a:t>
            </a:r>
            <a:endParaRPr lang="en-US" sz="3000" err="1">
              <a:latin typeface="Arial"/>
              <a:ea typeface="ＭＳ Ｐゴシック"/>
              <a:cs typeface="Arial"/>
            </a:endParaRPr>
          </a:p>
          <a:p>
            <a:br>
              <a:rPr lang="en-US"/>
            </a:br>
            <a:endParaRPr lang="en-US"/>
          </a:p>
          <a:p>
            <a:endParaRPr lang="en-US"/>
          </a:p>
        </p:txBody>
      </p:sp>
      <p:sp>
        <p:nvSpPr>
          <p:cNvPr id="76" name="Rectangle 75">
            <a:extLst>
              <a:ext uri="{FF2B5EF4-FFF2-40B4-BE49-F238E27FC236}">
                <a16:creationId xmlns:a16="http://schemas.microsoft.com/office/drawing/2014/main" id="{2D0B89A1-0F7E-4906-8EDA-3AF96C33419A}"/>
              </a:ext>
            </a:extLst>
          </p:cNvPr>
          <p:cNvSpPr/>
          <p:nvPr/>
        </p:nvSpPr>
        <p:spPr>
          <a:xfrm>
            <a:off x="29998403" y="18502029"/>
            <a:ext cx="13584641" cy="3570208"/>
          </a:xfrm>
          <a:prstGeom prst="rect">
            <a:avLst/>
          </a:prstGeom>
        </p:spPr>
        <p:txBody>
          <a:bodyPr wrap="square" lIns="91440" tIns="45720" rIns="91440" bIns="45720" anchor="t">
            <a:spAutoFit/>
          </a:bodyPr>
          <a:lstStyle/>
          <a:p>
            <a:pPr lvl="1"/>
            <a:endParaRPr lang="en-US" sz="2800" b="1">
              <a:solidFill>
                <a:srgbClr val="000000"/>
              </a:solidFill>
              <a:latin typeface="Arial"/>
              <a:ea typeface="ＭＳ Ｐゴシック"/>
              <a:cs typeface="Arial"/>
            </a:endParaRPr>
          </a:p>
          <a:p>
            <a:r>
              <a:rPr lang="en-US" sz="3000" b="1">
                <a:latin typeface="Arial"/>
                <a:ea typeface="ＭＳ Ｐゴシック"/>
                <a:cs typeface="Arial"/>
              </a:rPr>
              <a:t>Takeaways</a:t>
            </a:r>
          </a:p>
          <a:p>
            <a:pPr marL="2480310" lvl="1" indent="-285750">
              <a:buFont typeface="Arial"/>
              <a:buChar char="•"/>
            </a:pPr>
            <a:r>
              <a:rPr lang="en-US" sz="3000">
                <a:solidFill>
                  <a:srgbClr val="000000"/>
                </a:solidFill>
                <a:latin typeface="Arial"/>
                <a:ea typeface="ＭＳ Ｐゴシック"/>
                <a:cs typeface="Arial"/>
              </a:rPr>
              <a:t>Earlier onset of yielding than expected </a:t>
            </a:r>
            <a:endParaRPr lang="en-US">
              <a:latin typeface="Arial"/>
              <a:ea typeface="ＭＳ Ｐゴシック"/>
              <a:cs typeface="Arial"/>
            </a:endParaRPr>
          </a:p>
          <a:p>
            <a:pPr marL="2480310" lvl="1" indent="-285750">
              <a:buFont typeface="Arial"/>
              <a:buChar char="•"/>
            </a:pPr>
            <a:r>
              <a:rPr lang="en-US" sz="3000">
                <a:solidFill>
                  <a:srgbClr val="000000"/>
                </a:solidFill>
                <a:latin typeface="Arial"/>
                <a:ea typeface="ＭＳ Ｐゴシック"/>
                <a:cs typeface="Arial"/>
              </a:rPr>
              <a:t>Annealing, bending, and welding of our part may have introduced residual stress, stress concentrations, and heat-affected zones</a:t>
            </a:r>
          </a:p>
          <a:p>
            <a:pPr marL="2480310" lvl="1" indent="-285750">
              <a:buFont typeface="Arial"/>
              <a:buChar char="•"/>
            </a:pPr>
            <a:r>
              <a:rPr lang="en-US" sz="3000">
                <a:solidFill>
                  <a:srgbClr val="000000"/>
                </a:solidFill>
                <a:latin typeface="Arial"/>
                <a:ea typeface="ＭＳ Ｐゴシック"/>
                <a:cs typeface="Arial"/>
              </a:rPr>
              <a:t>Unable to reach high loads due to the ductility of 4130 Steel</a:t>
            </a:r>
            <a:endParaRPr lang="en-US">
              <a:latin typeface="Arial"/>
              <a:ea typeface="ＭＳ Ｐゴシック"/>
              <a:cs typeface="Arial"/>
            </a:endParaRPr>
          </a:p>
          <a:p>
            <a:pPr marL="864870" lvl="1"/>
            <a:endParaRPr lang="en-US">
              <a:cs typeface="Arial" panose="020B0604020202020204" pitchFamily="34" charset="0"/>
            </a:endParaRPr>
          </a:p>
        </p:txBody>
      </p:sp>
      <p:sp>
        <p:nvSpPr>
          <p:cNvPr id="77" name="TextBox 76">
            <a:extLst>
              <a:ext uri="{FF2B5EF4-FFF2-40B4-BE49-F238E27FC236}">
                <a16:creationId xmlns:a16="http://schemas.microsoft.com/office/drawing/2014/main" id="{F31ED1FD-B571-4E05-9E9C-45CC5082AE80}"/>
              </a:ext>
            </a:extLst>
          </p:cNvPr>
          <p:cNvSpPr txBox="1"/>
          <p:nvPr/>
        </p:nvSpPr>
        <p:spPr>
          <a:xfrm>
            <a:off x="30243400" y="31218866"/>
            <a:ext cx="12420598" cy="1246495"/>
          </a:xfrm>
          <a:prstGeom prst="rect">
            <a:avLst/>
          </a:prstGeom>
          <a:noFill/>
        </p:spPr>
        <p:txBody>
          <a:bodyPr wrap="square" lIns="91440" tIns="45720" rIns="91440" bIns="45720" rtlCol="0" anchor="t">
            <a:spAutoFit/>
          </a:bodyPr>
          <a:lstStyle/>
          <a:p>
            <a:r>
              <a:rPr lang="en-US" sz="2500" b="1">
                <a:solidFill>
                  <a:schemeClr val="accent5">
                    <a:lumMod val="50000"/>
                  </a:schemeClr>
                </a:solidFill>
                <a:latin typeface="Encode Sans Normal"/>
                <a:ea typeface="ＭＳ Ｐゴシック"/>
              </a:rPr>
              <a:t>Acknowledgements</a:t>
            </a:r>
          </a:p>
          <a:p>
            <a:r>
              <a:rPr lang="en-US" sz="2500">
                <a:solidFill>
                  <a:schemeClr val="accent5">
                    <a:lumMod val="50000"/>
                  </a:schemeClr>
                </a:solidFill>
                <a:latin typeface="Arial"/>
                <a:ea typeface="ＭＳ Ｐゴシック"/>
                <a:cs typeface="Arial"/>
              </a:rPr>
              <a:t>Special thanks to our Boeing mentors Mitchell Mellor and Matt Soja, as well as Professor Richard Wiebe.</a:t>
            </a:r>
          </a:p>
        </p:txBody>
      </p:sp>
      <p:pic>
        <p:nvPicPr>
          <p:cNvPr id="84" name="Picture 83" descr="Gold boundless bar">
            <a:extLst>
              <a:ext uri="{FF2B5EF4-FFF2-40B4-BE49-F238E27FC236}">
                <a16:creationId xmlns:a16="http://schemas.microsoft.com/office/drawing/2014/main" id="{B6DE48B7-3C9C-4838-B4D5-DD5BB02CC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645" y="8371564"/>
            <a:ext cx="1865376" cy="150368"/>
          </a:xfrm>
          <a:prstGeom prst="rect">
            <a:avLst/>
          </a:prstGeom>
        </p:spPr>
      </p:pic>
      <p:pic>
        <p:nvPicPr>
          <p:cNvPr id="95" name="Picture 94">
            <a:extLst>
              <a:ext uri="{FF2B5EF4-FFF2-40B4-BE49-F238E27FC236}">
                <a16:creationId xmlns:a16="http://schemas.microsoft.com/office/drawing/2014/main" id="{75B0CE91-A746-4BE6-B975-3D92F812A822}"/>
              </a:ext>
            </a:extLst>
          </p:cNvPr>
          <p:cNvPicPr>
            <a:picLocks noChangeAspect="1"/>
          </p:cNvPicPr>
          <p:nvPr/>
        </p:nvPicPr>
        <p:blipFill>
          <a:blip r:embed="rId6"/>
          <a:stretch>
            <a:fillRect/>
          </a:stretch>
        </p:blipFill>
        <p:spPr>
          <a:xfrm>
            <a:off x="178312" y="31160256"/>
            <a:ext cx="8933981" cy="1325880"/>
          </a:xfrm>
          <a:prstGeom prst="rect">
            <a:avLst/>
          </a:prstGeom>
        </p:spPr>
      </p:pic>
      <p:sp>
        <p:nvSpPr>
          <p:cNvPr id="74" name="TextBox 73">
            <a:extLst>
              <a:ext uri="{FF2B5EF4-FFF2-40B4-BE49-F238E27FC236}">
                <a16:creationId xmlns:a16="http://schemas.microsoft.com/office/drawing/2014/main" id="{C348E4C0-581A-2EA0-52F1-8C78310E8BEE}"/>
              </a:ext>
            </a:extLst>
          </p:cNvPr>
          <p:cNvSpPr txBox="1"/>
          <p:nvPr/>
        </p:nvSpPr>
        <p:spPr>
          <a:xfrm>
            <a:off x="30018135" y="6501760"/>
            <a:ext cx="11099705" cy="923330"/>
          </a:xfrm>
          <a:prstGeom prst="rect">
            <a:avLst/>
          </a:prstGeom>
          <a:noFill/>
        </p:spPr>
        <p:txBody>
          <a:bodyPr wrap="square" lIns="91440" tIns="45720" rIns="91440" bIns="45720" rtlCol="0" anchor="t">
            <a:spAutoFit/>
          </a:bodyPr>
          <a:lstStyle/>
          <a:p>
            <a:r>
              <a:rPr lang="en-US" sz="5400" b="1">
                <a:latin typeface="Arial"/>
                <a:ea typeface="ＭＳ Ｐゴシック"/>
                <a:cs typeface="Arial"/>
              </a:rPr>
              <a:t>Manufacturing</a:t>
            </a:r>
            <a:r>
              <a:rPr lang="en-US" sz="5400" b="1">
                <a:latin typeface="Encode Sans Normal"/>
                <a:ea typeface="ＭＳ Ｐゴシック"/>
              </a:rPr>
              <a:t> </a:t>
            </a:r>
          </a:p>
        </p:txBody>
      </p:sp>
      <p:sp>
        <p:nvSpPr>
          <p:cNvPr id="88" name="Rectangle 87">
            <a:extLst>
              <a:ext uri="{FF2B5EF4-FFF2-40B4-BE49-F238E27FC236}">
                <a16:creationId xmlns:a16="http://schemas.microsoft.com/office/drawing/2014/main" id="{853448E0-8FF4-87BC-117E-F3346E9C4A51}"/>
              </a:ext>
            </a:extLst>
          </p:cNvPr>
          <p:cNvSpPr/>
          <p:nvPr/>
        </p:nvSpPr>
        <p:spPr>
          <a:xfrm>
            <a:off x="29897894" y="7811199"/>
            <a:ext cx="9343502" cy="4985980"/>
          </a:xfrm>
          <a:prstGeom prst="rect">
            <a:avLst/>
          </a:prstGeom>
        </p:spPr>
        <p:txBody>
          <a:bodyPr wrap="square" lIns="91440" tIns="45720" rIns="91440" bIns="45720" anchor="t">
            <a:spAutoFit/>
          </a:bodyPr>
          <a:lstStyle/>
          <a:p>
            <a:pPr marL="285750" indent="-285750">
              <a:buFont typeface="Arial"/>
              <a:buChar char="•"/>
            </a:pPr>
            <a:r>
              <a:rPr lang="en-US" sz="3000" b="1">
                <a:latin typeface="Arial"/>
                <a:ea typeface="ＭＳ Ｐゴシック"/>
                <a:cs typeface="Arial"/>
              </a:rPr>
              <a:t>Manufacturing Process</a:t>
            </a:r>
            <a:endParaRPr lang="en-US" sz="3000" b="1">
              <a:ea typeface="ＭＳ Ｐゴシック"/>
              <a:cs typeface="Arial"/>
            </a:endParaRPr>
          </a:p>
          <a:p>
            <a:pPr marL="2480310" lvl="1" indent="-285750">
              <a:buFont typeface="Arial"/>
              <a:buChar char="•"/>
            </a:pPr>
            <a:r>
              <a:rPr lang="en-US" sz="3000">
                <a:solidFill>
                  <a:srgbClr val="000000"/>
                </a:solidFill>
                <a:latin typeface="Arial"/>
                <a:ea typeface="ＭＳ Ｐゴシック"/>
                <a:cs typeface="Arial"/>
              </a:rPr>
              <a:t>Cutting</a:t>
            </a:r>
            <a:endParaRPr lang="en-US" sz="3000">
              <a:ea typeface="ＭＳ Ｐゴシック"/>
              <a:cs typeface="Arial"/>
            </a:endParaRPr>
          </a:p>
          <a:p>
            <a:pPr marL="2480310" lvl="1" indent="-285750">
              <a:buFont typeface="Arial"/>
              <a:buChar char="•"/>
            </a:pPr>
            <a:r>
              <a:rPr lang="en-US" sz="3000">
                <a:solidFill>
                  <a:srgbClr val="000000"/>
                </a:solidFill>
                <a:latin typeface="Arial"/>
                <a:ea typeface="ＭＳ Ｐゴシック"/>
                <a:cs typeface="Arial"/>
              </a:rPr>
              <a:t>Annealing</a:t>
            </a:r>
            <a:endParaRPr lang="en-US" sz="3000">
              <a:ea typeface="ＭＳ Ｐゴシック"/>
              <a:cs typeface="Arial"/>
            </a:endParaRPr>
          </a:p>
          <a:p>
            <a:pPr marL="2480310" lvl="1" indent="-285750">
              <a:buFont typeface="Arial"/>
              <a:buChar char="•"/>
            </a:pPr>
            <a:r>
              <a:rPr lang="en-US" sz="3000">
                <a:solidFill>
                  <a:srgbClr val="000000"/>
                </a:solidFill>
                <a:latin typeface="Arial"/>
                <a:ea typeface="ＭＳ Ｐゴシック"/>
                <a:cs typeface="Arial"/>
              </a:rPr>
              <a:t>Welding</a:t>
            </a:r>
            <a:endParaRPr lang="en-US"/>
          </a:p>
          <a:p>
            <a:pPr marL="285750" indent="-285750">
              <a:buFont typeface="Arial"/>
              <a:buChar char="•"/>
            </a:pPr>
            <a:r>
              <a:rPr lang="en-US" sz="3000">
                <a:solidFill>
                  <a:srgbClr val="000000"/>
                </a:solidFill>
                <a:latin typeface="Arial"/>
                <a:ea typeface="ＭＳ Ｐゴシック"/>
                <a:cs typeface="Arial"/>
              </a:rPr>
              <a:t>Cutting done at UW Mechanical Engineering Machine Shop</a:t>
            </a:r>
            <a:endParaRPr lang="en-US" sz="3000">
              <a:ea typeface="ＭＳ Ｐゴシック"/>
              <a:cs typeface="Arial"/>
            </a:endParaRPr>
          </a:p>
          <a:p>
            <a:pPr marL="285750" indent="-285750">
              <a:buFont typeface="Arial"/>
              <a:buChar char="•"/>
            </a:pPr>
            <a:r>
              <a:rPr lang="en-US" sz="3000">
                <a:solidFill>
                  <a:srgbClr val="000000"/>
                </a:solidFill>
                <a:latin typeface="Arial"/>
                <a:ea typeface="ＭＳ Ｐゴシック"/>
                <a:cs typeface="Arial"/>
              </a:rPr>
              <a:t>Annealing and welding done by Machinists Inc. (Seattle)</a:t>
            </a:r>
            <a:endParaRPr lang="en-US" sz="3000">
              <a:ea typeface="ＭＳ Ｐゴシック"/>
              <a:cs typeface="Arial"/>
            </a:endParaRPr>
          </a:p>
          <a:p>
            <a:pPr marL="285750" indent="-285750">
              <a:buFont typeface="Arial"/>
              <a:buChar char="•"/>
            </a:pPr>
            <a:r>
              <a:rPr lang="en-US" sz="3000">
                <a:solidFill>
                  <a:srgbClr val="000000"/>
                </a:solidFill>
                <a:latin typeface="Arial"/>
                <a:ea typeface="ＭＳ Ｐゴシック"/>
                <a:cs typeface="Arial"/>
              </a:rPr>
              <a:t>Custom testing fixture </a:t>
            </a:r>
            <a:endParaRPr lang="en-US"/>
          </a:p>
          <a:p>
            <a:pPr marL="864870" lvl="1">
              <a:buFont typeface="Arial" panose="020B0604020202020204" pitchFamily="34" charset="0"/>
            </a:pPr>
            <a:endParaRPr lang="en-US" sz="4800" i="1">
              <a:latin typeface="Encode Sans Normal" panose="02000000000000000000" pitchFamily="2" charset="0"/>
            </a:endParaRPr>
          </a:p>
        </p:txBody>
      </p:sp>
      <p:sp>
        <p:nvSpPr>
          <p:cNvPr id="99" name="TextBox 98">
            <a:extLst>
              <a:ext uri="{FF2B5EF4-FFF2-40B4-BE49-F238E27FC236}">
                <a16:creationId xmlns:a16="http://schemas.microsoft.com/office/drawing/2014/main" id="{0705D821-B6DC-5892-F97C-F59B1FA53730}"/>
              </a:ext>
            </a:extLst>
          </p:cNvPr>
          <p:cNvSpPr txBox="1"/>
          <p:nvPr/>
        </p:nvSpPr>
        <p:spPr>
          <a:xfrm>
            <a:off x="15621000" y="26688157"/>
            <a:ext cx="13747695" cy="830997"/>
          </a:xfrm>
          <a:prstGeom prst="rect">
            <a:avLst/>
          </a:prstGeom>
          <a:noFill/>
        </p:spPr>
        <p:txBody>
          <a:bodyPr wrap="square" lIns="91440" tIns="45720" rIns="91440" bIns="45720" rtlCol="0" anchor="t">
            <a:spAutoFit/>
          </a:bodyPr>
          <a:lstStyle/>
          <a:p>
            <a:endParaRPr lang="en-US" sz="4800" b="1" i="1">
              <a:latin typeface="Encode Sans Normal" panose="02000000000000000000" pitchFamily="2" charset="0"/>
            </a:endParaRPr>
          </a:p>
        </p:txBody>
      </p:sp>
      <p:sp>
        <p:nvSpPr>
          <p:cNvPr id="55" name="TextBox 54">
            <a:extLst>
              <a:ext uri="{FF2B5EF4-FFF2-40B4-BE49-F238E27FC236}">
                <a16:creationId xmlns:a16="http://schemas.microsoft.com/office/drawing/2014/main" id="{6682A73F-928F-B27C-5BF5-33888C8C69B1}"/>
              </a:ext>
            </a:extLst>
          </p:cNvPr>
          <p:cNvSpPr txBox="1"/>
          <p:nvPr/>
        </p:nvSpPr>
        <p:spPr>
          <a:xfrm>
            <a:off x="29891488" y="4925843"/>
            <a:ext cx="13965462" cy="1261884"/>
          </a:xfrm>
          <a:prstGeom prst="rect">
            <a:avLst/>
          </a:prstGeom>
          <a:noFill/>
        </p:spPr>
        <p:txBody>
          <a:bodyPr wrap="square" lIns="91440" tIns="45720" rIns="91440" bIns="45720" rtlCol="0" anchor="t">
            <a:spAutoFit/>
          </a:bodyPr>
          <a:lstStyle/>
          <a:p>
            <a:r>
              <a:rPr lang="en-US" sz="4200" b="1">
                <a:solidFill>
                  <a:schemeClr val="accent2">
                    <a:lumMod val="20000"/>
                    <a:lumOff val="80000"/>
                  </a:schemeClr>
                </a:solidFill>
                <a:latin typeface="Encode Sans Normal"/>
                <a:ea typeface="ＭＳ Ｐゴシック"/>
              </a:rPr>
              <a:t>Mechanical Engineering Capsto</a:t>
            </a:r>
            <a:r>
              <a:rPr lang="en-US" sz="4200" b="1">
                <a:solidFill>
                  <a:srgbClr val="F4F4F4"/>
                </a:solidFill>
                <a:latin typeface="Encode Sans Normal"/>
                <a:ea typeface="ＭＳ Ｐゴシック"/>
              </a:rPr>
              <a:t>ne Exposition</a:t>
            </a:r>
          </a:p>
          <a:p>
            <a:r>
              <a:rPr lang="en-US" sz="3400">
                <a:solidFill>
                  <a:srgbClr val="F4F4F4"/>
                </a:solidFill>
                <a:latin typeface="Encode Sans Normal"/>
                <a:ea typeface="ＭＳ Ｐゴシック"/>
              </a:rPr>
              <a:t>June 2</a:t>
            </a:r>
            <a:r>
              <a:rPr lang="en-US" sz="3400" baseline="30000">
                <a:solidFill>
                  <a:srgbClr val="F4F4F4"/>
                </a:solidFill>
                <a:latin typeface="Encode Sans Normal"/>
                <a:ea typeface="ＭＳ Ｐゴシック"/>
              </a:rPr>
              <a:t>nd</a:t>
            </a:r>
            <a:r>
              <a:rPr lang="en-US" sz="3400">
                <a:solidFill>
                  <a:srgbClr val="F4F4F4"/>
                </a:solidFill>
                <a:latin typeface="Encode Sans Normal"/>
                <a:ea typeface="ＭＳ Ｐゴシック"/>
              </a:rPr>
              <a:t> 2022, Husky Union Building, University of Washington, Seattle</a:t>
            </a:r>
          </a:p>
        </p:txBody>
      </p:sp>
      <p:sp>
        <p:nvSpPr>
          <p:cNvPr id="12" name="TextBox 11">
            <a:extLst>
              <a:ext uri="{FF2B5EF4-FFF2-40B4-BE49-F238E27FC236}">
                <a16:creationId xmlns:a16="http://schemas.microsoft.com/office/drawing/2014/main" id="{917F4D38-C846-C663-FE5F-DA557C06EC4E}"/>
              </a:ext>
            </a:extLst>
          </p:cNvPr>
          <p:cNvSpPr txBox="1"/>
          <p:nvPr/>
        </p:nvSpPr>
        <p:spPr>
          <a:xfrm>
            <a:off x="529745" y="9101509"/>
            <a:ext cx="10697073"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latin typeface="Arial"/>
                <a:ea typeface="ＭＳ Ｐゴシック"/>
                <a:cs typeface="Arial"/>
              </a:rPr>
              <a:t>Purpose</a:t>
            </a:r>
            <a:r>
              <a:rPr lang="en-US" sz="3000">
                <a:latin typeface="Arial"/>
                <a:ea typeface="ＭＳ Ｐゴシック"/>
                <a:cs typeface="Arial"/>
              </a:rPr>
              <a:t>: </a:t>
            </a:r>
          </a:p>
          <a:p>
            <a:r>
              <a:rPr lang="en-US" sz="3000">
                <a:solidFill>
                  <a:schemeClr val="accent5"/>
                </a:solidFill>
                <a:latin typeface="Arial"/>
                <a:ea typeface="ＭＳ Ｐゴシック"/>
                <a:cs typeface="Arial"/>
              </a:rPr>
              <a:t>To redesign and optimize a door hinge for a DC-9 aircraft</a:t>
            </a:r>
          </a:p>
          <a:p>
            <a:br>
              <a:rPr lang="en-US"/>
            </a:br>
            <a:endParaRPr lang="en-US" sz="3000">
              <a:solidFill>
                <a:schemeClr val="accent5"/>
              </a:solidFill>
              <a:cs typeface="Arial"/>
            </a:endParaRPr>
          </a:p>
          <a:p>
            <a:r>
              <a:rPr lang="en-US" sz="3000" b="1">
                <a:latin typeface="Arial"/>
                <a:ea typeface="ＭＳ Ｐゴシック"/>
                <a:cs typeface="Arial"/>
              </a:rPr>
              <a:t>Constraints</a:t>
            </a:r>
            <a:r>
              <a:rPr lang="en-US" sz="3000">
                <a:latin typeface="Arial"/>
                <a:ea typeface="ＭＳ Ｐゴシック"/>
                <a:cs typeface="Arial"/>
              </a:rPr>
              <a:t>:</a:t>
            </a:r>
          </a:p>
          <a:p>
            <a:pPr marL="285750" indent="-285750">
              <a:buFont typeface="Arial"/>
              <a:buChar char="•"/>
            </a:pPr>
            <a:r>
              <a:rPr lang="en-US" sz="3000">
                <a:solidFill>
                  <a:schemeClr val="accent5"/>
                </a:solidFill>
                <a:latin typeface="Arial"/>
                <a:ea typeface="ＭＳ Ｐゴシック"/>
                <a:cs typeface="Arial"/>
              </a:rPr>
              <a:t>Allowable deflections under service loads</a:t>
            </a:r>
          </a:p>
          <a:p>
            <a:pPr marL="2480310" lvl="1" indent="-285750">
              <a:buFont typeface="Arial"/>
              <a:buChar char="•"/>
            </a:pPr>
            <a:r>
              <a:rPr lang="en-US" sz="3000">
                <a:solidFill>
                  <a:schemeClr val="accent5"/>
                </a:solidFill>
                <a:latin typeface="Arial"/>
                <a:ea typeface="ＭＳ Ｐゴシック"/>
                <a:cs typeface="Arial"/>
              </a:rPr>
              <a:t>Tension: 6000 </a:t>
            </a:r>
            <a:r>
              <a:rPr lang="en-US" sz="3000" err="1">
                <a:solidFill>
                  <a:schemeClr val="accent5"/>
                </a:solidFill>
                <a:latin typeface="Arial"/>
                <a:ea typeface="ＭＳ Ｐゴシック"/>
                <a:cs typeface="Arial"/>
              </a:rPr>
              <a:t>lbs</a:t>
            </a:r>
            <a:r>
              <a:rPr lang="en-US" sz="3000">
                <a:solidFill>
                  <a:schemeClr val="accent5"/>
                </a:solidFill>
                <a:latin typeface="Arial"/>
                <a:ea typeface="ＭＳ Ｐゴシック"/>
                <a:cs typeface="Arial"/>
              </a:rPr>
              <a:t>, 0.4 in</a:t>
            </a:r>
          </a:p>
          <a:p>
            <a:pPr marL="2480310" lvl="1" indent="-285750">
              <a:buFont typeface="Arial"/>
              <a:buChar char="•"/>
            </a:pPr>
            <a:r>
              <a:rPr lang="en-US" sz="3000">
                <a:solidFill>
                  <a:schemeClr val="accent5"/>
                </a:solidFill>
                <a:latin typeface="Arial"/>
                <a:ea typeface="ＭＳ Ｐゴシック"/>
                <a:cs typeface="Arial"/>
              </a:rPr>
              <a:t>Compression: 3000 </a:t>
            </a:r>
            <a:r>
              <a:rPr lang="en-US" sz="3000" err="1">
                <a:solidFill>
                  <a:schemeClr val="accent5"/>
                </a:solidFill>
                <a:latin typeface="Arial"/>
                <a:ea typeface="ＭＳ Ｐゴシック"/>
                <a:cs typeface="Arial"/>
              </a:rPr>
              <a:t>lbs</a:t>
            </a:r>
            <a:r>
              <a:rPr lang="en-US" sz="3000">
                <a:solidFill>
                  <a:schemeClr val="accent5"/>
                </a:solidFill>
                <a:latin typeface="Arial"/>
                <a:ea typeface="ＭＳ Ｐゴシック"/>
                <a:cs typeface="Arial"/>
              </a:rPr>
              <a:t>, 0.3 in</a:t>
            </a:r>
          </a:p>
          <a:p>
            <a:pPr marL="285750" indent="-285750">
              <a:buFont typeface="Arial"/>
              <a:buChar char="•"/>
            </a:pPr>
            <a:r>
              <a:rPr lang="en-US" sz="3000">
                <a:solidFill>
                  <a:schemeClr val="accent5"/>
                </a:solidFill>
                <a:latin typeface="Arial"/>
                <a:ea typeface="ＭＳ Ｐゴシック"/>
                <a:cs typeface="Arial"/>
              </a:rPr>
              <a:t>Failure past ultimate loads</a:t>
            </a:r>
          </a:p>
          <a:p>
            <a:pPr marL="2480310" lvl="1" indent="-285750">
              <a:buFont typeface="Arial"/>
              <a:buChar char="•"/>
            </a:pPr>
            <a:r>
              <a:rPr lang="en-US" sz="3000">
                <a:solidFill>
                  <a:schemeClr val="accent5"/>
                </a:solidFill>
                <a:latin typeface="Arial"/>
                <a:ea typeface="ＭＳ Ｐゴシック"/>
                <a:cs typeface="Arial"/>
              </a:rPr>
              <a:t>Tension: 9000 </a:t>
            </a:r>
            <a:r>
              <a:rPr lang="en-US" sz="3000" err="1">
                <a:solidFill>
                  <a:schemeClr val="accent5"/>
                </a:solidFill>
                <a:latin typeface="Arial"/>
                <a:ea typeface="ＭＳ Ｐゴシック"/>
                <a:cs typeface="Arial"/>
              </a:rPr>
              <a:t>lbs</a:t>
            </a:r>
            <a:endParaRPr lang="en-US" sz="3000">
              <a:solidFill>
                <a:schemeClr val="accent5"/>
              </a:solidFill>
              <a:latin typeface="Arial"/>
              <a:ea typeface="ＭＳ Ｐゴシック"/>
              <a:cs typeface="Arial"/>
            </a:endParaRPr>
          </a:p>
          <a:p>
            <a:pPr marL="2480310" lvl="1" indent="-285750">
              <a:buFont typeface="Arial"/>
              <a:buChar char="•"/>
            </a:pPr>
            <a:r>
              <a:rPr lang="en-US" sz="3000">
                <a:solidFill>
                  <a:schemeClr val="accent5"/>
                </a:solidFill>
                <a:latin typeface="Arial"/>
                <a:ea typeface="ＭＳ Ｐゴシック"/>
                <a:cs typeface="Arial"/>
              </a:rPr>
              <a:t>Compression: 4500 </a:t>
            </a:r>
            <a:r>
              <a:rPr lang="en-US" sz="3000" err="1">
                <a:solidFill>
                  <a:schemeClr val="accent5"/>
                </a:solidFill>
                <a:latin typeface="Arial"/>
                <a:ea typeface="ＭＳ Ｐゴシック"/>
                <a:cs typeface="Arial"/>
              </a:rPr>
              <a:t>lbs</a:t>
            </a:r>
            <a:endParaRPr lang="en-US" sz="3000">
              <a:solidFill>
                <a:schemeClr val="accent5"/>
              </a:solidFill>
              <a:latin typeface="Arial"/>
              <a:ea typeface="ＭＳ Ｐゴシック"/>
              <a:cs typeface="Arial"/>
            </a:endParaRPr>
          </a:p>
          <a:p>
            <a:pPr marL="285750" indent="-285750">
              <a:buFont typeface="Arial"/>
              <a:buChar char="•"/>
            </a:pPr>
            <a:r>
              <a:rPr lang="en-US" sz="3000">
                <a:solidFill>
                  <a:schemeClr val="accent5"/>
                </a:solidFill>
                <a:latin typeface="Arial"/>
                <a:ea typeface="ＭＳ Ｐゴシック"/>
                <a:cs typeface="Arial"/>
              </a:rPr>
              <a:t>Minimize weight</a:t>
            </a:r>
          </a:p>
          <a:p>
            <a:pPr marL="285750" indent="-285750">
              <a:buFont typeface="Arial"/>
              <a:buChar char="•"/>
            </a:pPr>
            <a:r>
              <a:rPr lang="en-US" sz="3000">
                <a:solidFill>
                  <a:schemeClr val="accent5"/>
                </a:solidFill>
                <a:latin typeface="Arial"/>
                <a:ea typeface="ＭＳ Ｐゴシック"/>
                <a:cs typeface="Arial"/>
              </a:rPr>
              <a:t>$4000 budget</a:t>
            </a:r>
          </a:p>
          <a:p>
            <a:pPr algn="l"/>
            <a:endParaRPr lang="en-US">
              <a:cs typeface="Arial"/>
            </a:endParaRPr>
          </a:p>
        </p:txBody>
      </p:sp>
      <p:pic>
        <p:nvPicPr>
          <p:cNvPr id="15" name="Picture 15" descr="A picture containing icon">
            <a:extLst>
              <a:ext uri="{FF2B5EF4-FFF2-40B4-BE49-F238E27FC236}">
                <a16:creationId xmlns:a16="http://schemas.microsoft.com/office/drawing/2014/main" id="{F060EA3F-3557-A198-1AAA-B3FD6F08A77E}"/>
              </a:ext>
            </a:extLst>
          </p:cNvPr>
          <p:cNvPicPr>
            <a:picLocks noChangeAspect="1"/>
          </p:cNvPicPr>
          <p:nvPr/>
        </p:nvPicPr>
        <p:blipFill>
          <a:blip r:embed="rId7"/>
          <a:stretch>
            <a:fillRect/>
          </a:stretch>
        </p:blipFill>
        <p:spPr>
          <a:xfrm>
            <a:off x="536829" y="15922561"/>
            <a:ext cx="5811774" cy="1951101"/>
          </a:xfrm>
          <a:prstGeom prst="rect">
            <a:avLst/>
          </a:prstGeom>
        </p:spPr>
      </p:pic>
      <p:pic>
        <p:nvPicPr>
          <p:cNvPr id="16" name="Picture 16">
            <a:extLst>
              <a:ext uri="{FF2B5EF4-FFF2-40B4-BE49-F238E27FC236}">
                <a16:creationId xmlns:a16="http://schemas.microsoft.com/office/drawing/2014/main" id="{2C2CB0CB-CEB4-6F9A-13FB-45D82EFCF6FB}"/>
              </a:ext>
            </a:extLst>
          </p:cNvPr>
          <p:cNvPicPr>
            <a:picLocks noChangeAspect="1"/>
          </p:cNvPicPr>
          <p:nvPr/>
        </p:nvPicPr>
        <p:blipFill>
          <a:blip r:embed="rId8"/>
          <a:stretch>
            <a:fillRect/>
          </a:stretch>
        </p:blipFill>
        <p:spPr>
          <a:xfrm>
            <a:off x="6763893" y="16046767"/>
            <a:ext cx="5510022" cy="1977009"/>
          </a:xfrm>
          <a:prstGeom prst="rect">
            <a:avLst/>
          </a:prstGeom>
        </p:spPr>
      </p:pic>
      <p:sp>
        <p:nvSpPr>
          <p:cNvPr id="17" name="TextBox 16">
            <a:extLst>
              <a:ext uri="{FF2B5EF4-FFF2-40B4-BE49-F238E27FC236}">
                <a16:creationId xmlns:a16="http://schemas.microsoft.com/office/drawing/2014/main" id="{C3D96072-E2D8-C512-CC75-0BCBB3693478}"/>
              </a:ext>
            </a:extLst>
          </p:cNvPr>
          <p:cNvSpPr txBox="1"/>
          <p:nvPr/>
        </p:nvSpPr>
        <p:spPr>
          <a:xfrm>
            <a:off x="1326344" y="18257308"/>
            <a:ext cx="3970381" cy="830997"/>
          </a:xfrm>
          <a:prstGeom prst="rect">
            <a:avLst/>
          </a:prstGeom>
          <a:noFill/>
        </p:spPr>
        <p:txBody>
          <a:bodyPr vert="horz" wrap="square" lIns="91440" tIns="45720" rIns="91440" bIns="45720" rtlCol="0" anchor="t">
            <a:spAutoFit/>
          </a:bodyPr>
          <a:lstStyle/>
          <a:p>
            <a:pPr algn="ctr" defTabSz="3511208">
              <a:spcBef>
                <a:spcPts val="0"/>
              </a:spcBef>
              <a:spcAft>
                <a:spcPts val="0"/>
              </a:spcAft>
            </a:pPr>
            <a:r>
              <a:rPr lang="en-US" sz="2400">
                <a:latin typeface="Arial"/>
                <a:ea typeface="ＭＳ Ｐゴシック"/>
                <a:cs typeface="Arial"/>
              </a:rPr>
              <a:t>Figure 1: Hinge Envelope in Tension</a:t>
            </a:r>
            <a:endParaRPr lang="en-US">
              <a:cs typeface="Arial" panose="020B0604020202020204" pitchFamily="34" charset="0"/>
            </a:endParaRPr>
          </a:p>
        </p:txBody>
      </p:sp>
      <p:sp>
        <p:nvSpPr>
          <p:cNvPr id="19" name="TextBox 18">
            <a:extLst>
              <a:ext uri="{FF2B5EF4-FFF2-40B4-BE49-F238E27FC236}">
                <a16:creationId xmlns:a16="http://schemas.microsoft.com/office/drawing/2014/main" id="{A5A6CBAD-EE0B-829D-88EA-29425111A6DE}"/>
              </a:ext>
            </a:extLst>
          </p:cNvPr>
          <p:cNvSpPr txBox="1"/>
          <p:nvPr/>
        </p:nvSpPr>
        <p:spPr>
          <a:xfrm>
            <a:off x="7498544" y="18229876"/>
            <a:ext cx="3997813" cy="1200329"/>
          </a:xfrm>
          <a:prstGeom prst="rect">
            <a:avLst/>
          </a:prstGeom>
          <a:noFill/>
        </p:spPr>
        <p:txBody>
          <a:bodyPr vert="horz" wrap="square" lIns="91440" tIns="45720" rIns="91440" bIns="45720" rtlCol="0" anchor="t">
            <a:spAutoFit/>
          </a:bodyPr>
          <a:lstStyle/>
          <a:p>
            <a:pPr algn="ctr" defTabSz="3511208"/>
            <a:r>
              <a:rPr lang="en-US" sz="2400">
                <a:solidFill>
                  <a:srgbClr val="33006F"/>
                </a:solidFill>
                <a:latin typeface="Arial"/>
                <a:ea typeface="Uni Sans Book" charset="0"/>
                <a:cs typeface="Arial"/>
              </a:rPr>
              <a:t>Figure 2: Hinge Envelope in Compression</a:t>
            </a:r>
          </a:p>
          <a:p>
            <a:pPr algn="ctr" defTabSz="3511208">
              <a:spcBef>
                <a:spcPts val="0"/>
              </a:spcBef>
              <a:spcAft>
                <a:spcPts val="0"/>
              </a:spcAft>
            </a:pPr>
            <a:endParaRPr lang="en-US" sz="2400">
              <a:solidFill>
                <a:srgbClr val="33006F"/>
              </a:solidFill>
              <a:latin typeface="Uni Sans Book" charset="0"/>
              <a:ea typeface="Uni Sans Book" charset="0"/>
              <a:cs typeface="Uni Sans Book" charset="0"/>
            </a:endParaRPr>
          </a:p>
        </p:txBody>
      </p:sp>
      <p:pic>
        <p:nvPicPr>
          <p:cNvPr id="21" name="Picture 21" descr="A picture containing wall, indoor, white&#10;&#10;Description automatically generated">
            <a:extLst>
              <a:ext uri="{FF2B5EF4-FFF2-40B4-BE49-F238E27FC236}">
                <a16:creationId xmlns:a16="http://schemas.microsoft.com/office/drawing/2014/main" id="{965C8794-169D-F686-F4E3-EBD922517960}"/>
              </a:ext>
            </a:extLst>
          </p:cNvPr>
          <p:cNvPicPr>
            <a:picLocks noChangeAspect="1"/>
          </p:cNvPicPr>
          <p:nvPr/>
        </p:nvPicPr>
        <p:blipFill>
          <a:blip r:embed="rId9"/>
          <a:stretch>
            <a:fillRect/>
          </a:stretch>
        </p:blipFill>
        <p:spPr>
          <a:xfrm>
            <a:off x="8863997" y="10319326"/>
            <a:ext cx="3592299" cy="5280173"/>
          </a:xfrm>
          <a:prstGeom prst="rect">
            <a:avLst/>
          </a:prstGeom>
        </p:spPr>
      </p:pic>
      <p:sp>
        <p:nvSpPr>
          <p:cNvPr id="23" name="TextBox 22">
            <a:extLst>
              <a:ext uri="{FF2B5EF4-FFF2-40B4-BE49-F238E27FC236}">
                <a16:creationId xmlns:a16="http://schemas.microsoft.com/office/drawing/2014/main" id="{95C5AF3D-74B6-3834-29B3-194284BA5174}"/>
              </a:ext>
            </a:extLst>
          </p:cNvPr>
          <p:cNvSpPr txBox="1"/>
          <p:nvPr/>
        </p:nvSpPr>
        <p:spPr>
          <a:xfrm>
            <a:off x="14592994" y="6690731"/>
            <a:ext cx="8999294"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latin typeface="Arial"/>
                <a:ea typeface="ＭＳ Ｐゴシック"/>
                <a:cs typeface="Segoe UI"/>
              </a:rPr>
              <a:t>Abaqus</a:t>
            </a:r>
            <a:r>
              <a:rPr lang="en-US" sz="4000">
                <a:latin typeface="Arial"/>
                <a:ea typeface="ＭＳ Ｐゴシック"/>
                <a:cs typeface="Segoe UI"/>
              </a:rPr>
              <a:t> </a:t>
            </a:r>
            <a:endParaRPr lang="en-US" sz="4000" b="1">
              <a:latin typeface="Arial"/>
              <a:ea typeface="ＭＳ Ｐゴシック"/>
              <a:cs typeface="Segoe UI"/>
            </a:endParaRPr>
          </a:p>
          <a:p>
            <a:pPr marL="285750" indent="-285750">
              <a:buFont typeface="Arial"/>
              <a:buChar char="•"/>
            </a:pPr>
            <a:r>
              <a:rPr lang="en-US" sz="3000">
                <a:solidFill>
                  <a:schemeClr val="accent5"/>
                </a:solidFill>
                <a:latin typeface="Arial"/>
                <a:ea typeface="ＭＳ Ｐゴシック"/>
                <a:cs typeface="Arial"/>
              </a:rPr>
              <a:t>Verify the stress tabulated in FEA with hand calcs and get deformation values between bolt holes </a:t>
            </a:r>
            <a:endParaRPr lang="en-US" sz="3000">
              <a:solidFill>
                <a:schemeClr val="accent5"/>
              </a:solidFill>
              <a:cs typeface="Arial"/>
            </a:endParaRPr>
          </a:p>
          <a:p>
            <a:endParaRPr lang="en-US" sz="3000">
              <a:cs typeface="Arial"/>
            </a:endParaRPr>
          </a:p>
          <a:p>
            <a:endParaRPr lang="en-US" sz="4800">
              <a:latin typeface="Segoe UI"/>
              <a:cs typeface="Segoe UI"/>
            </a:endParaRPr>
          </a:p>
          <a:p>
            <a:pPr algn="l"/>
            <a:endParaRPr lang="en-US">
              <a:cs typeface="Arial"/>
            </a:endParaRPr>
          </a:p>
        </p:txBody>
      </p:sp>
      <p:pic>
        <p:nvPicPr>
          <p:cNvPr id="24" name="Picture 24">
            <a:extLst>
              <a:ext uri="{FF2B5EF4-FFF2-40B4-BE49-F238E27FC236}">
                <a16:creationId xmlns:a16="http://schemas.microsoft.com/office/drawing/2014/main" id="{49BCC77C-F813-7BA8-0C64-430E681F3E55}"/>
              </a:ext>
            </a:extLst>
          </p:cNvPr>
          <p:cNvPicPr>
            <a:picLocks noChangeAspect="1"/>
          </p:cNvPicPr>
          <p:nvPr/>
        </p:nvPicPr>
        <p:blipFill>
          <a:blip r:embed="rId10"/>
          <a:stretch>
            <a:fillRect/>
          </a:stretch>
        </p:blipFill>
        <p:spPr>
          <a:xfrm>
            <a:off x="7505933" y="22243371"/>
            <a:ext cx="3477557" cy="1453994"/>
          </a:xfrm>
          <a:prstGeom prst="rect">
            <a:avLst/>
          </a:prstGeom>
        </p:spPr>
      </p:pic>
      <p:pic>
        <p:nvPicPr>
          <p:cNvPr id="26" name="Picture 26" descr="A picture containing diagram&#10;&#10;Description automatically generated">
            <a:extLst>
              <a:ext uri="{FF2B5EF4-FFF2-40B4-BE49-F238E27FC236}">
                <a16:creationId xmlns:a16="http://schemas.microsoft.com/office/drawing/2014/main" id="{81035900-42D4-2C65-8388-ED316E3834B1}"/>
              </a:ext>
            </a:extLst>
          </p:cNvPr>
          <p:cNvPicPr>
            <a:picLocks noChangeAspect="1"/>
          </p:cNvPicPr>
          <p:nvPr/>
        </p:nvPicPr>
        <p:blipFill>
          <a:blip r:embed="rId11"/>
          <a:stretch>
            <a:fillRect/>
          </a:stretch>
        </p:blipFill>
        <p:spPr>
          <a:xfrm>
            <a:off x="6752299" y="25136540"/>
            <a:ext cx="8028051" cy="1994535"/>
          </a:xfrm>
          <a:prstGeom prst="rect">
            <a:avLst/>
          </a:prstGeom>
        </p:spPr>
      </p:pic>
      <p:pic>
        <p:nvPicPr>
          <p:cNvPr id="27" name="Picture 27" descr="Diagram&#10;&#10;Description automatically generated">
            <a:extLst>
              <a:ext uri="{FF2B5EF4-FFF2-40B4-BE49-F238E27FC236}">
                <a16:creationId xmlns:a16="http://schemas.microsoft.com/office/drawing/2014/main" id="{6058944D-43C5-CB49-8DA1-9FA58C15658E}"/>
              </a:ext>
            </a:extLst>
          </p:cNvPr>
          <p:cNvPicPr>
            <a:picLocks noChangeAspect="1"/>
          </p:cNvPicPr>
          <p:nvPr/>
        </p:nvPicPr>
        <p:blipFill>
          <a:blip r:embed="rId12"/>
          <a:stretch>
            <a:fillRect/>
          </a:stretch>
        </p:blipFill>
        <p:spPr>
          <a:xfrm>
            <a:off x="576494" y="22487281"/>
            <a:ext cx="5972681" cy="7431301"/>
          </a:xfrm>
          <a:prstGeom prst="rect">
            <a:avLst/>
          </a:prstGeom>
        </p:spPr>
      </p:pic>
      <p:sp>
        <p:nvSpPr>
          <p:cNvPr id="28" name="TextBox 27">
            <a:extLst>
              <a:ext uri="{FF2B5EF4-FFF2-40B4-BE49-F238E27FC236}">
                <a16:creationId xmlns:a16="http://schemas.microsoft.com/office/drawing/2014/main" id="{4D7D8490-16E8-18E6-D340-04248A6414BD}"/>
              </a:ext>
            </a:extLst>
          </p:cNvPr>
          <p:cNvSpPr txBox="1"/>
          <p:nvPr/>
        </p:nvSpPr>
        <p:spPr>
          <a:xfrm>
            <a:off x="1277235" y="29976144"/>
            <a:ext cx="3997813" cy="1569660"/>
          </a:xfrm>
          <a:prstGeom prst="rect">
            <a:avLst/>
          </a:prstGeom>
          <a:noFill/>
        </p:spPr>
        <p:txBody>
          <a:bodyPr vert="horz" wrap="square" lIns="91440" tIns="45720" rIns="91440" bIns="45720" rtlCol="0" anchor="t">
            <a:spAutoFit/>
          </a:bodyPr>
          <a:lstStyle/>
          <a:p>
            <a:pPr algn="ctr" defTabSz="3511208"/>
            <a:r>
              <a:rPr lang="en-US" sz="2400">
                <a:solidFill>
                  <a:srgbClr val="33006F"/>
                </a:solidFill>
                <a:latin typeface="Arial"/>
                <a:ea typeface="Uni Sans Book" charset="0"/>
                <a:cs typeface="Arial"/>
              </a:rPr>
              <a:t>Figure 3: Calculations of Service and Ultimate Loading</a:t>
            </a:r>
          </a:p>
          <a:p>
            <a:pPr algn="ctr" defTabSz="3511208">
              <a:spcBef>
                <a:spcPts val="0"/>
              </a:spcBef>
              <a:spcAft>
                <a:spcPts val="0"/>
              </a:spcAft>
            </a:pPr>
            <a:endParaRPr lang="en-US" sz="2400">
              <a:solidFill>
                <a:srgbClr val="33006F"/>
              </a:solidFill>
              <a:latin typeface="Uni Sans Book" charset="0"/>
              <a:ea typeface="Uni Sans Book" charset="0"/>
              <a:cs typeface="Uni Sans Book" charset="0"/>
            </a:endParaRPr>
          </a:p>
        </p:txBody>
      </p:sp>
      <p:sp>
        <p:nvSpPr>
          <p:cNvPr id="32" name="TextBox 31">
            <a:extLst>
              <a:ext uri="{FF2B5EF4-FFF2-40B4-BE49-F238E27FC236}">
                <a16:creationId xmlns:a16="http://schemas.microsoft.com/office/drawing/2014/main" id="{095989E9-8D7E-F273-0602-EC1AF520F283}"/>
              </a:ext>
            </a:extLst>
          </p:cNvPr>
          <p:cNvSpPr txBox="1"/>
          <p:nvPr/>
        </p:nvSpPr>
        <p:spPr>
          <a:xfrm>
            <a:off x="7941740" y="27615521"/>
            <a:ext cx="3997813" cy="1200329"/>
          </a:xfrm>
          <a:prstGeom prst="rect">
            <a:avLst/>
          </a:prstGeom>
          <a:noFill/>
        </p:spPr>
        <p:txBody>
          <a:bodyPr vert="horz" wrap="square" lIns="91440" tIns="45720" rIns="91440" bIns="45720" rtlCol="0" anchor="t">
            <a:spAutoFit/>
          </a:bodyPr>
          <a:lstStyle/>
          <a:p>
            <a:pPr algn="ctr" defTabSz="3511208"/>
            <a:r>
              <a:rPr lang="en-US" sz="2400">
                <a:solidFill>
                  <a:srgbClr val="33006F"/>
                </a:solidFill>
                <a:latin typeface="Arial"/>
                <a:ea typeface="Uni Sans Book" charset="0"/>
                <a:cs typeface="Arial"/>
              </a:rPr>
              <a:t>Figure 4: Results of Hand Calculations</a:t>
            </a:r>
          </a:p>
          <a:p>
            <a:pPr algn="ctr" defTabSz="3511208">
              <a:spcBef>
                <a:spcPts val="0"/>
              </a:spcBef>
              <a:spcAft>
                <a:spcPts val="0"/>
              </a:spcAft>
            </a:pPr>
            <a:endParaRPr lang="en-US" sz="2400">
              <a:solidFill>
                <a:srgbClr val="33006F"/>
              </a:solidFill>
              <a:latin typeface="Uni Sans Book" charset="0"/>
              <a:ea typeface="Uni Sans Book" charset="0"/>
              <a:cs typeface="Uni Sans Book" charset="0"/>
            </a:endParaRPr>
          </a:p>
        </p:txBody>
      </p:sp>
      <p:sp>
        <p:nvSpPr>
          <p:cNvPr id="36" name="TextBox 35">
            <a:extLst>
              <a:ext uri="{FF2B5EF4-FFF2-40B4-BE49-F238E27FC236}">
                <a16:creationId xmlns:a16="http://schemas.microsoft.com/office/drawing/2014/main" id="{6CFB4DD9-CA66-FE9A-ACA7-EF0D666207B3}"/>
              </a:ext>
            </a:extLst>
          </p:cNvPr>
          <p:cNvSpPr txBox="1"/>
          <p:nvPr/>
        </p:nvSpPr>
        <p:spPr>
          <a:xfrm>
            <a:off x="14765570" y="16257331"/>
            <a:ext cx="12706051" cy="95410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err="1">
                <a:solidFill>
                  <a:srgbClr val="33006F"/>
                </a:solidFill>
                <a:latin typeface="Arial"/>
                <a:ea typeface="Arial"/>
                <a:cs typeface="Arial"/>
              </a:rPr>
              <a:t>Solidworks</a:t>
            </a:r>
            <a:endParaRPr lang="en-US" sz="4000" err="1">
              <a:solidFill>
                <a:srgbClr val="33006F"/>
              </a:solidFill>
              <a:latin typeface="Arial"/>
              <a:ea typeface="Arial"/>
              <a:cs typeface="Arial"/>
            </a:endParaRPr>
          </a:p>
          <a:p>
            <a:pPr marL="285750" indent="-285750">
              <a:buFont typeface="Arial,Sans-Serif"/>
              <a:buChar char="•"/>
            </a:pPr>
            <a:r>
              <a:rPr lang="en-US" sz="3000">
                <a:solidFill>
                  <a:srgbClr val="000000"/>
                </a:solidFill>
                <a:latin typeface="Arial"/>
                <a:ea typeface="Arial"/>
                <a:cs typeface="Arial"/>
              </a:rPr>
              <a:t>Turning a concept into functional model to be tested with FEA</a:t>
            </a:r>
          </a:p>
          <a:p>
            <a:pPr marL="285750" indent="-285750">
              <a:buFont typeface="Arial,Sans-Serif"/>
              <a:buChar char="•"/>
            </a:pPr>
            <a:r>
              <a:rPr lang="en-US" sz="3000">
                <a:solidFill>
                  <a:srgbClr val="000000"/>
                </a:solidFill>
                <a:latin typeface="Arial"/>
                <a:ea typeface="Arial"/>
                <a:cs typeface="Arial"/>
              </a:rPr>
              <a:t>Utilizing features to help iterate design</a:t>
            </a:r>
            <a:endParaRPr lang="en-US" sz="3000">
              <a:solidFill>
                <a:srgbClr val="33006F"/>
              </a:solidFill>
              <a:cs typeface="Arial" panose="020B0604020202020204" pitchFamily="34" charset="0"/>
            </a:endParaRPr>
          </a:p>
          <a:p>
            <a:endParaRPr lang="en-US" sz="3000">
              <a:latin typeface="Arial"/>
              <a:ea typeface="Arial"/>
              <a:cs typeface="Arial"/>
            </a:endParaRPr>
          </a:p>
          <a:p>
            <a:r>
              <a:rPr lang="en-US" sz="3000" b="1">
                <a:latin typeface="Arial"/>
                <a:ea typeface="ＭＳ Ｐゴシック"/>
                <a:cs typeface="Arial"/>
              </a:rPr>
              <a:t>2 Designs</a:t>
            </a:r>
            <a:endParaRPr lang="en-US" sz="3000">
              <a:latin typeface="Arial"/>
              <a:ea typeface="ＭＳ Ｐゴシック"/>
              <a:cs typeface="Arial"/>
            </a:endParaRPr>
          </a:p>
          <a:p>
            <a:pPr marL="285750" indent="-285750">
              <a:buFont typeface="Arial"/>
              <a:buChar char="•"/>
            </a:pPr>
            <a:r>
              <a:rPr lang="en-US" sz="3000">
                <a:solidFill>
                  <a:schemeClr val="accent5"/>
                </a:solidFill>
                <a:latin typeface="Arial"/>
                <a:ea typeface="ＭＳ Ｐゴシック"/>
                <a:cs typeface="Arial"/>
              </a:rPr>
              <a:t>Conservative </a:t>
            </a:r>
          </a:p>
          <a:p>
            <a:pPr marL="285750" indent="-285750">
              <a:buFont typeface="Arial"/>
              <a:buChar char="•"/>
            </a:pPr>
            <a:r>
              <a:rPr lang="en-US" sz="3000">
                <a:solidFill>
                  <a:schemeClr val="accent5"/>
                </a:solidFill>
                <a:latin typeface="Arial"/>
                <a:ea typeface="ＭＳ Ｐゴシック"/>
                <a:cs typeface="Arial"/>
              </a:rPr>
              <a:t>I-beam cross-section dimensions tabulated from hand calcs </a:t>
            </a:r>
            <a:endParaRPr lang="en-US" sz="3000">
              <a:solidFill>
                <a:schemeClr val="accent5"/>
              </a:solidFill>
              <a:latin typeface="Arial"/>
              <a:cs typeface="Arial"/>
            </a:endParaRPr>
          </a:p>
          <a:p>
            <a:pPr marL="285750" indent="-285750">
              <a:buFont typeface="Arial"/>
              <a:buChar char="•"/>
            </a:pPr>
            <a:r>
              <a:rPr lang="en-US" sz="3000">
                <a:solidFill>
                  <a:schemeClr val="accent5"/>
                </a:solidFill>
                <a:latin typeface="Arial"/>
                <a:ea typeface="ＭＳ Ｐゴシック"/>
                <a:cs typeface="Arial"/>
              </a:rPr>
              <a:t>Aggressive </a:t>
            </a:r>
            <a:endParaRPr lang="en-US" sz="3000">
              <a:solidFill>
                <a:schemeClr val="accent5"/>
              </a:solidFill>
              <a:latin typeface="Arial"/>
              <a:cs typeface="Arial"/>
            </a:endParaRPr>
          </a:p>
          <a:p>
            <a:pPr marL="2480310" lvl="1" indent="-285750">
              <a:buFont typeface="Arial"/>
              <a:buChar char="•"/>
            </a:pPr>
            <a:r>
              <a:rPr lang="en-US" sz="3000">
                <a:solidFill>
                  <a:schemeClr val="accent5"/>
                </a:solidFill>
                <a:latin typeface="Arial"/>
                <a:ea typeface="ＭＳ Ｐゴシック"/>
                <a:cs typeface="Arial"/>
              </a:rPr>
              <a:t>Thinner flange width </a:t>
            </a:r>
            <a:endParaRPr lang="en-US" sz="3000">
              <a:solidFill>
                <a:schemeClr val="accent5"/>
              </a:solidFill>
              <a:latin typeface="Arial"/>
              <a:cs typeface="Arial"/>
            </a:endParaRPr>
          </a:p>
          <a:p>
            <a:pPr marL="2480310" lvl="1" indent="-285750">
              <a:buFont typeface="Arial"/>
              <a:buChar char="•"/>
            </a:pPr>
            <a:r>
              <a:rPr lang="en-US" sz="3000">
                <a:solidFill>
                  <a:schemeClr val="accent5"/>
                </a:solidFill>
                <a:latin typeface="Arial"/>
                <a:ea typeface="ＭＳ Ｐゴシック"/>
                <a:cs typeface="Arial"/>
              </a:rPr>
              <a:t>Added holes in web </a:t>
            </a:r>
            <a:endParaRPr lang="en-US">
              <a:solidFill>
                <a:schemeClr val="accent5"/>
              </a:solidFill>
              <a:cs typeface="Arial"/>
            </a:endParaRPr>
          </a:p>
          <a:p>
            <a:pPr marL="2480310" lvl="1" indent="-285750">
              <a:buFont typeface="Arial"/>
              <a:buChar char="•"/>
            </a:pPr>
            <a:endParaRPr lang="en-US" sz="3000">
              <a:solidFill>
                <a:schemeClr val="accent5"/>
              </a:solidFill>
              <a:latin typeface="Arial"/>
              <a:ea typeface="ＭＳ Ｐゴシック"/>
              <a:cs typeface="Arial"/>
            </a:endParaRPr>
          </a:p>
          <a:p>
            <a:r>
              <a:rPr lang="en-US" sz="3000" b="1">
                <a:latin typeface="Arial"/>
                <a:ea typeface="ＭＳ Ｐゴシック"/>
                <a:cs typeface="Arial"/>
              </a:rPr>
              <a:t>Intersection of design and manufacturing</a:t>
            </a:r>
            <a:endParaRPr lang="en-US" sz="3000">
              <a:latin typeface="Arial"/>
              <a:ea typeface="ＭＳ Ｐゴシック"/>
              <a:cs typeface="Arial"/>
            </a:endParaRPr>
          </a:p>
          <a:p>
            <a:pPr marL="457200" indent="-457200">
              <a:buFont typeface="Arial,Sans-Serif"/>
              <a:buChar char="•"/>
            </a:pPr>
            <a:r>
              <a:rPr lang="en-US" sz="3000">
                <a:solidFill>
                  <a:schemeClr val="accent5"/>
                </a:solidFill>
                <a:latin typeface="Arial"/>
                <a:ea typeface="ＭＳ Ｐゴシック"/>
                <a:cs typeface="Arial"/>
              </a:rPr>
              <a:t>Due to cost of materials and manufacturing processes, we focused our design around cutting out parts from a single plate of steel </a:t>
            </a:r>
            <a:endParaRPr lang="en-US">
              <a:solidFill>
                <a:schemeClr val="accent5"/>
              </a:solidFill>
              <a:ea typeface="ＭＳ Ｐゴシック"/>
              <a:cs typeface="Arial"/>
            </a:endParaRPr>
          </a:p>
          <a:p>
            <a:pPr>
              <a:buFont typeface="Arial,Sans-Serif"/>
            </a:pPr>
            <a:br>
              <a:rPr lang="en-US" sz="3000">
                <a:latin typeface="Arial"/>
                <a:ea typeface="Arial"/>
                <a:cs typeface="Arial"/>
              </a:rPr>
            </a:br>
            <a:r>
              <a:rPr lang="en-US" sz="3000">
                <a:solidFill>
                  <a:srgbClr val="33006F"/>
                </a:solidFill>
                <a:latin typeface="Arial"/>
                <a:ea typeface="Arial"/>
                <a:cs typeface="Arial"/>
              </a:rPr>
              <a:t>​</a:t>
            </a:r>
            <a:endParaRPr lang="en-US" sz="3000">
              <a:cs typeface="Arial"/>
            </a:endParaRPr>
          </a:p>
          <a:p>
            <a:endParaRPr lang="en-US" sz="3000" b="1">
              <a:solidFill>
                <a:srgbClr val="33006F"/>
              </a:solidFill>
              <a:latin typeface="Arial"/>
              <a:ea typeface="Arial"/>
              <a:cs typeface="Arial"/>
            </a:endParaRPr>
          </a:p>
          <a:p>
            <a:pPr lvl="1">
              <a:buChar char="•"/>
            </a:pPr>
            <a:endParaRPr lang="en-US" sz="3000">
              <a:solidFill>
                <a:srgbClr val="33006F"/>
              </a:solidFill>
              <a:latin typeface="Arial"/>
              <a:ea typeface="Arial"/>
              <a:cs typeface="Arial"/>
            </a:endParaRPr>
          </a:p>
          <a:p>
            <a:pPr lvl="1">
              <a:buChar char="•"/>
            </a:pPr>
            <a:endParaRPr lang="en-US" sz="3200">
              <a:solidFill>
                <a:srgbClr val="33006F"/>
              </a:solidFill>
              <a:latin typeface="Arial"/>
              <a:ea typeface="Arial"/>
              <a:cs typeface="Arial"/>
            </a:endParaRPr>
          </a:p>
          <a:p>
            <a:pPr lvl="1">
              <a:buChar char="•"/>
            </a:pPr>
            <a:endParaRPr lang="en-US" sz="3200">
              <a:solidFill>
                <a:srgbClr val="33006F"/>
              </a:solidFill>
              <a:latin typeface="Arial"/>
              <a:ea typeface="Arial"/>
              <a:cs typeface="Arial"/>
            </a:endParaRPr>
          </a:p>
        </p:txBody>
      </p:sp>
      <p:sp>
        <p:nvSpPr>
          <p:cNvPr id="10" name="TextBox 9">
            <a:extLst>
              <a:ext uri="{FF2B5EF4-FFF2-40B4-BE49-F238E27FC236}">
                <a16:creationId xmlns:a16="http://schemas.microsoft.com/office/drawing/2014/main" id="{5D29BF81-A656-4D97-34BD-7FBFDCB59CCF}"/>
              </a:ext>
            </a:extLst>
          </p:cNvPr>
          <p:cNvSpPr txBox="1"/>
          <p:nvPr/>
        </p:nvSpPr>
        <p:spPr>
          <a:xfrm>
            <a:off x="15611716" y="15187032"/>
            <a:ext cx="3997813" cy="830997"/>
          </a:xfrm>
          <a:prstGeom prst="rect">
            <a:avLst/>
          </a:prstGeom>
          <a:noFill/>
        </p:spPr>
        <p:txBody>
          <a:bodyPr vert="horz" wrap="square" lIns="91440" tIns="45720" rIns="91440" bIns="45720" rtlCol="0" anchor="t">
            <a:spAutoFit/>
          </a:bodyPr>
          <a:lstStyle/>
          <a:p>
            <a:pPr algn="ctr" defTabSz="3511208"/>
            <a:r>
              <a:rPr lang="en-US" sz="2400">
                <a:solidFill>
                  <a:srgbClr val="33006F"/>
                </a:solidFill>
                <a:latin typeface="Arial"/>
                <a:ea typeface="Uni Sans Book" charset="0"/>
                <a:cs typeface="Arial"/>
              </a:rPr>
              <a:t>Figure 5: Final Design in Service Tension</a:t>
            </a:r>
            <a:endParaRPr lang="en-US" err="1"/>
          </a:p>
        </p:txBody>
      </p:sp>
      <p:sp>
        <p:nvSpPr>
          <p:cNvPr id="11" name="TextBox 10">
            <a:extLst>
              <a:ext uri="{FF2B5EF4-FFF2-40B4-BE49-F238E27FC236}">
                <a16:creationId xmlns:a16="http://schemas.microsoft.com/office/drawing/2014/main" id="{F4EFDE84-80B3-3B48-4A4D-D36474E89FA5}"/>
              </a:ext>
            </a:extLst>
          </p:cNvPr>
          <p:cNvSpPr txBox="1"/>
          <p:nvPr/>
        </p:nvSpPr>
        <p:spPr>
          <a:xfrm>
            <a:off x="23463807" y="15197264"/>
            <a:ext cx="3997813" cy="1200329"/>
          </a:xfrm>
          <a:prstGeom prst="rect">
            <a:avLst/>
          </a:prstGeom>
          <a:noFill/>
        </p:spPr>
        <p:txBody>
          <a:bodyPr vert="horz" wrap="square" lIns="91440" tIns="45720" rIns="91440" bIns="45720" rtlCol="0" anchor="t">
            <a:spAutoFit/>
          </a:bodyPr>
          <a:lstStyle/>
          <a:p>
            <a:pPr algn="ctr" defTabSz="3511208"/>
            <a:r>
              <a:rPr lang="en-US" sz="2400">
                <a:solidFill>
                  <a:srgbClr val="33006F"/>
                </a:solidFill>
                <a:latin typeface="Arial"/>
                <a:ea typeface="Uni Sans Book" charset="0"/>
                <a:cs typeface="Arial"/>
              </a:rPr>
              <a:t>Figure 6: Final Design in Ultimate Tension</a:t>
            </a:r>
          </a:p>
          <a:p>
            <a:pPr algn="ctr" defTabSz="3511208">
              <a:spcBef>
                <a:spcPts val="0"/>
              </a:spcBef>
              <a:spcAft>
                <a:spcPts val="0"/>
              </a:spcAft>
            </a:pPr>
            <a:endParaRPr lang="en-US" sz="2400">
              <a:solidFill>
                <a:srgbClr val="33006F"/>
              </a:solidFill>
              <a:latin typeface="Uni Sans Book" charset="0"/>
              <a:ea typeface="Uni Sans Book" charset="0"/>
              <a:cs typeface="Uni Sans Book" charset="0"/>
            </a:endParaRPr>
          </a:p>
        </p:txBody>
      </p:sp>
      <p:pic>
        <p:nvPicPr>
          <p:cNvPr id="33" name="Picture 33">
            <a:extLst>
              <a:ext uri="{FF2B5EF4-FFF2-40B4-BE49-F238E27FC236}">
                <a16:creationId xmlns:a16="http://schemas.microsoft.com/office/drawing/2014/main" id="{806A5A6A-C7B9-6ABD-99F6-764E5DADC651}"/>
              </a:ext>
            </a:extLst>
          </p:cNvPr>
          <p:cNvPicPr>
            <a:picLocks noChangeAspect="1"/>
          </p:cNvPicPr>
          <p:nvPr/>
        </p:nvPicPr>
        <p:blipFill>
          <a:blip r:embed="rId13"/>
          <a:stretch>
            <a:fillRect/>
          </a:stretch>
        </p:blipFill>
        <p:spPr>
          <a:xfrm>
            <a:off x="40323168" y="6871495"/>
            <a:ext cx="2846361" cy="6088791"/>
          </a:xfrm>
          <a:prstGeom prst="rect">
            <a:avLst/>
          </a:prstGeom>
        </p:spPr>
      </p:pic>
      <p:pic>
        <p:nvPicPr>
          <p:cNvPr id="8" name="Picture 8">
            <a:extLst>
              <a:ext uri="{FF2B5EF4-FFF2-40B4-BE49-F238E27FC236}">
                <a16:creationId xmlns:a16="http://schemas.microsoft.com/office/drawing/2014/main" id="{A59D072D-168A-4ACA-8867-12711A559A4F}"/>
              </a:ext>
            </a:extLst>
          </p:cNvPr>
          <p:cNvPicPr>
            <a:picLocks noChangeAspect="1"/>
          </p:cNvPicPr>
          <p:nvPr/>
        </p:nvPicPr>
        <p:blipFill>
          <a:blip r:embed="rId14"/>
          <a:stretch>
            <a:fillRect/>
          </a:stretch>
        </p:blipFill>
        <p:spPr>
          <a:xfrm>
            <a:off x="33915568" y="12493363"/>
            <a:ext cx="5880813" cy="3908083"/>
          </a:xfrm>
          <a:prstGeom prst="rect">
            <a:avLst/>
          </a:prstGeom>
        </p:spPr>
      </p:pic>
      <p:sp>
        <p:nvSpPr>
          <p:cNvPr id="9" name="TextBox 8">
            <a:extLst>
              <a:ext uri="{FF2B5EF4-FFF2-40B4-BE49-F238E27FC236}">
                <a16:creationId xmlns:a16="http://schemas.microsoft.com/office/drawing/2014/main" id="{0991E16E-E21F-0A25-465B-A75E21BE61C1}"/>
              </a:ext>
            </a:extLst>
          </p:cNvPr>
          <p:cNvSpPr txBox="1"/>
          <p:nvPr/>
        </p:nvSpPr>
        <p:spPr>
          <a:xfrm>
            <a:off x="39790031" y="13265057"/>
            <a:ext cx="3997813" cy="830997"/>
          </a:xfrm>
          <a:prstGeom prst="rect">
            <a:avLst/>
          </a:prstGeom>
          <a:noFill/>
        </p:spPr>
        <p:txBody>
          <a:bodyPr vert="horz" wrap="square" lIns="91440" tIns="45720" rIns="91440" bIns="45720" rtlCol="0" anchor="t">
            <a:spAutoFit/>
          </a:bodyPr>
          <a:lstStyle/>
          <a:p>
            <a:pPr algn="ctr" defTabSz="3511208"/>
            <a:r>
              <a:rPr lang="en-US" sz="2400">
                <a:solidFill>
                  <a:srgbClr val="33006F"/>
                </a:solidFill>
                <a:latin typeface="Arial"/>
                <a:ea typeface="Uni Sans Book" charset="0"/>
                <a:cs typeface="Arial"/>
              </a:rPr>
              <a:t>Figure 9: Test Fixture </a:t>
            </a:r>
          </a:p>
          <a:p>
            <a:pPr algn="ctr" defTabSz="3511208">
              <a:spcBef>
                <a:spcPts val="0"/>
              </a:spcBef>
              <a:spcAft>
                <a:spcPts val="0"/>
              </a:spcAft>
            </a:pPr>
            <a:endParaRPr lang="en-US" sz="2400">
              <a:solidFill>
                <a:srgbClr val="33006F"/>
              </a:solidFill>
              <a:latin typeface="Uni Sans Book" charset="0"/>
              <a:ea typeface="Uni Sans Book" charset="0"/>
              <a:cs typeface="Uni Sans Book" charset="0"/>
            </a:endParaRPr>
          </a:p>
        </p:txBody>
      </p:sp>
      <p:sp>
        <p:nvSpPr>
          <p:cNvPr id="14" name="TextBox 13">
            <a:extLst>
              <a:ext uri="{FF2B5EF4-FFF2-40B4-BE49-F238E27FC236}">
                <a16:creationId xmlns:a16="http://schemas.microsoft.com/office/drawing/2014/main" id="{5BA63A1A-5BCA-C8EC-B2F1-12D19E3BA84E}"/>
              </a:ext>
            </a:extLst>
          </p:cNvPr>
          <p:cNvSpPr txBox="1"/>
          <p:nvPr/>
        </p:nvSpPr>
        <p:spPr>
          <a:xfrm>
            <a:off x="34569363" y="17052708"/>
            <a:ext cx="4029803" cy="830997"/>
          </a:xfrm>
          <a:prstGeom prst="rect">
            <a:avLst/>
          </a:prstGeom>
          <a:noFill/>
        </p:spPr>
        <p:txBody>
          <a:bodyPr vert="horz" wrap="square" lIns="91440" tIns="45720" rIns="91440" bIns="45720" rtlCol="0" anchor="t">
            <a:spAutoFit/>
          </a:bodyPr>
          <a:lstStyle/>
          <a:p>
            <a:pPr algn="ctr" defTabSz="3511208"/>
            <a:r>
              <a:rPr lang="en-US" sz="2400">
                <a:solidFill>
                  <a:srgbClr val="33006F"/>
                </a:solidFill>
                <a:latin typeface="Arial"/>
                <a:ea typeface="Uni Sans Book" charset="0"/>
                <a:cs typeface="Arial"/>
              </a:rPr>
              <a:t>Figure 11: Water-Jetted Pieces of the Hinges</a:t>
            </a:r>
          </a:p>
        </p:txBody>
      </p:sp>
      <p:pic>
        <p:nvPicPr>
          <p:cNvPr id="35" name="Picture 36" descr="Table&#10;&#10;Description automatically generated">
            <a:extLst>
              <a:ext uri="{FF2B5EF4-FFF2-40B4-BE49-F238E27FC236}">
                <a16:creationId xmlns:a16="http://schemas.microsoft.com/office/drawing/2014/main" id="{A42BE4C8-FC07-F38B-7A3D-5339493B4693}"/>
              </a:ext>
            </a:extLst>
          </p:cNvPr>
          <p:cNvPicPr>
            <a:picLocks noChangeAspect="1"/>
          </p:cNvPicPr>
          <p:nvPr/>
        </p:nvPicPr>
        <p:blipFill>
          <a:blip r:embed="rId15"/>
          <a:stretch>
            <a:fillRect/>
          </a:stretch>
        </p:blipFill>
        <p:spPr>
          <a:xfrm>
            <a:off x="37050567" y="26931480"/>
            <a:ext cx="6132175" cy="2877675"/>
          </a:xfrm>
          <a:prstGeom prst="rect">
            <a:avLst/>
          </a:prstGeom>
        </p:spPr>
      </p:pic>
      <p:pic>
        <p:nvPicPr>
          <p:cNvPr id="41" name="Picture 42" descr="Chart, application&#10;&#10;Description automatically generated">
            <a:extLst>
              <a:ext uri="{FF2B5EF4-FFF2-40B4-BE49-F238E27FC236}">
                <a16:creationId xmlns:a16="http://schemas.microsoft.com/office/drawing/2014/main" id="{967960D4-2B97-A038-97EB-E16B3328E9A3}"/>
              </a:ext>
            </a:extLst>
          </p:cNvPr>
          <p:cNvPicPr>
            <a:picLocks noChangeAspect="1"/>
          </p:cNvPicPr>
          <p:nvPr/>
        </p:nvPicPr>
        <p:blipFill>
          <a:blip r:embed="rId16"/>
          <a:stretch>
            <a:fillRect/>
          </a:stretch>
        </p:blipFill>
        <p:spPr>
          <a:xfrm>
            <a:off x="30888964" y="21825061"/>
            <a:ext cx="9207095" cy="3965415"/>
          </a:xfrm>
          <a:prstGeom prst="rect">
            <a:avLst/>
          </a:prstGeom>
        </p:spPr>
      </p:pic>
      <p:pic>
        <p:nvPicPr>
          <p:cNvPr id="43" name="Picture 43" descr="Graphical user interface&#10;&#10;Description automatically generated">
            <a:extLst>
              <a:ext uri="{FF2B5EF4-FFF2-40B4-BE49-F238E27FC236}">
                <a16:creationId xmlns:a16="http://schemas.microsoft.com/office/drawing/2014/main" id="{9CDF4C84-F567-F90B-52E6-B625866F0A9D}"/>
              </a:ext>
            </a:extLst>
          </p:cNvPr>
          <p:cNvPicPr>
            <a:picLocks noChangeAspect="1"/>
          </p:cNvPicPr>
          <p:nvPr/>
        </p:nvPicPr>
        <p:blipFill>
          <a:blip r:embed="rId17"/>
          <a:stretch>
            <a:fillRect/>
          </a:stretch>
        </p:blipFill>
        <p:spPr>
          <a:xfrm>
            <a:off x="13194856" y="8825030"/>
            <a:ext cx="8172050" cy="5261094"/>
          </a:xfrm>
          <a:prstGeom prst="rect">
            <a:avLst/>
          </a:prstGeom>
        </p:spPr>
      </p:pic>
      <p:sp>
        <p:nvSpPr>
          <p:cNvPr id="57" name="TextBox 56">
            <a:extLst>
              <a:ext uri="{FF2B5EF4-FFF2-40B4-BE49-F238E27FC236}">
                <a16:creationId xmlns:a16="http://schemas.microsoft.com/office/drawing/2014/main" id="{5F48D194-9BB5-0A04-D3D5-0CE0804F40E8}"/>
              </a:ext>
            </a:extLst>
          </p:cNvPr>
          <p:cNvSpPr txBox="1"/>
          <p:nvPr/>
        </p:nvSpPr>
        <p:spPr>
          <a:xfrm>
            <a:off x="38005040" y="26522095"/>
            <a:ext cx="3997813" cy="830997"/>
          </a:xfrm>
          <a:prstGeom prst="rect">
            <a:avLst/>
          </a:prstGeom>
          <a:noFill/>
        </p:spPr>
        <p:txBody>
          <a:bodyPr vert="horz" wrap="square" lIns="91440" tIns="45720" rIns="91440" bIns="45720" rtlCol="0" anchor="t">
            <a:spAutoFit/>
          </a:bodyPr>
          <a:lstStyle/>
          <a:p>
            <a:pPr algn="ctr" defTabSz="3511208"/>
            <a:r>
              <a:rPr lang="en-US" sz="2400">
                <a:solidFill>
                  <a:srgbClr val="33006F"/>
                </a:solidFill>
                <a:latin typeface="Arial"/>
                <a:ea typeface="Uni Sans Book" charset="0"/>
                <a:cs typeface="Arial"/>
              </a:rPr>
              <a:t>Table 1: Test Results</a:t>
            </a:r>
          </a:p>
          <a:p>
            <a:pPr algn="ctr" defTabSz="3511208">
              <a:spcBef>
                <a:spcPts val="0"/>
              </a:spcBef>
              <a:spcAft>
                <a:spcPts val="0"/>
              </a:spcAft>
            </a:pPr>
            <a:endParaRPr lang="en-US" sz="2400">
              <a:solidFill>
                <a:srgbClr val="33006F"/>
              </a:solidFill>
              <a:latin typeface="Uni Sans Book" charset="0"/>
              <a:ea typeface="Uni Sans Book" charset="0"/>
              <a:cs typeface="Uni Sans Book" charset="0"/>
            </a:endParaRPr>
          </a:p>
        </p:txBody>
      </p:sp>
      <p:pic>
        <p:nvPicPr>
          <p:cNvPr id="6" name="Picture 19" descr="A picture containing chart&#10;&#10;Description automatically generated">
            <a:extLst>
              <a:ext uri="{FF2B5EF4-FFF2-40B4-BE49-F238E27FC236}">
                <a16:creationId xmlns:a16="http://schemas.microsoft.com/office/drawing/2014/main" id="{1D838F66-F178-0169-798E-D36662DEB7D9}"/>
              </a:ext>
            </a:extLst>
          </p:cNvPr>
          <p:cNvPicPr>
            <a:picLocks noChangeAspect="1"/>
          </p:cNvPicPr>
          <p:nvPr/>
        </p:nvPicPr>
        <p:blipFill>
          <a:blip r:embed="rId18"/>
          <a:stretch>
            <a:fillRect/>
          </a:stretch>
        </p:blipFill>
        <p:spPr>
          <a:xfrm>
            <a:off x="21469214" y="8704584"/>
            <a:ext cx="8197628" cy="5495592"/>
          </a:xfrm>
          <a:prstGeom prst="rect">
            <a:avLst/>
          </a:prstGeom>
        </p:spPr>
      </p:pic>
      <p:sp>
        <p:nvSpPr>
          <p:cNvPr id="59" name="TextBox 58">
            <a:extLst>
              <a:ext uri="{FF2B5EF4-FFF2-40B4-BE49-F238E27FC236}">
                <a16:creationId xmlns:a16="http://schemas.microsoft.com/office/drawing/2014/main" id="{3FEB09F7-10FE-C688-E374-44F97A03538B}"/>
              </a:ext>
            </a:extLst>
          </p:cNvPr>
          <p:cNvSpPr txBox="1"/>
          <p:nvPr/>
        </p:nvSpPr>
        <p:spPr>
          <a:xfrm>
            <a:off x="32858866" y="25785788"/>
            <a:ext cx="3997813" cy="830997"/>
          </a:xfrm>
          <a:prstGeom prst="rect">
            <a:avLst/>
          </a:prstGeom>
          <a:noFill/>
        </p:spPr>
        <p:txBody>
          <a:bodyPr vert="horz" wrap="square" lIns="91440" tIns="45720" rIns="91440" bIns="45720" rtlCol="0" anchor="t">
            <a:spAutoFit/>
          </a:bodyPr>
          <a:lstStyle/>
          <a:p>
            <a:pPr algn="ctr" defTabSz="3511208"/>
            <a:r>
              <a:rPr lang="en-US" sz="2400">
                <a:solidFill>
                  <a:srgbClr val="33006F"/>
                </a:solidFill>
                <a:latin typeface="Arial"/>
                <a:ea typeface="Uni Sans Book" charset="0"/>
                <a:cs typeface="Arial"/>
              </a:rPr>
              <a:t>Graph 1: Tension Results</a:t>
            </a:r>
          </a:p>
          <a:p>
            <a:pPr algn="ctr" defTabSz="3511208">
              <a:spcBef>
                <a:spcPts val="0"/>
              </a:spcBef>
              <a:spcAft>
                <a:spcPts val="0"/>
              </a:spcAft>
            </a:pPr>
            <a:endParaRPr lang="en-US" sz="2400">
              <a:solidFill>
                <a:srgbClr val="33006F"/>
              </a:solidFill>
              <a:latin typeface="Uni Sans Book" charset="0"/>
              <a:ea typeface="Uni Sans Book" charset="0"/>
              <a:cs typeface="Uni Sans Book" charset="0"/>
            </a:endParaRPr>
          </a:p>
        </p:txBody>
      </p:sp>
      <p:pic>
        <p:nvPicPr>
          <p:cNvPr id="29" name="Picture 30" descr="A picture containing arch, accessory&#10;&#10;Description automatically generated">
            <a:extLst>
              <a:ext uri="{FF2B5EF4-FFF2-40B4-BE49-F238E27FC236}">
                <a16:creationId xmlns:a16="http://schemas.microsoft.com/office/drawing/2014/main" id="{A808064F-A374-DA20-A1E8-A4F45F72E1EB}"/>
              </a:ext>
            </a:extLst>
          </p:cNvPr>
          <p:cNvPicPr>
            <a:picLocks noChangeAspect="1"/>
          </p:cNvPicPr>
          <p:nvPr/>
        </p:nvPicPr>
        <p:blipFill>
          <a:blip r:embed="rId19"/>
          <a:stretch>
            <a:fillRect/>
          </a:stretch>
        </p:blipFill>
        <p:spPr>
          <a:xfrm>
            <a:off x="14599392" y="23618404"/>
            <a:ext cx="8272430" cy="4621823"/>
          </a:xfrm>
          <a:prstGeom prst="rect">
            <a:avLst/>
          </a:prstGeom>
        </p:spPr>
      </p:pic>
      <p:sp>
        <p:nvSpPr>
          <p:cNvPr id="60" name="TextBox 59">
            <a:extLst>
              <a:ext uri="{FF2B5EF4-FFF2-40B4-BE49-F238E27FC236}">
                <a16:creationId xmlns:a16="http://schemas.microsoft.com/office/drawing/2014/main" id="{2FDB7326-2A22-2DDB-6A22-9379E920CF63}"/>
              </a:ext>
            </a:extLst>
          </p:cNvPr>
          <p:cNvSpPr txBox="1"/>
          <p:nvPr/>
        </p:nvSpPr>
        <p:spPr>
          <a:xfrm>
            <a:off x="30889576" y="30469215"/>
            <a:ext cx="4861560" cy="830997"/>
          </a:xfrm>
          <a:prstGeom prst="rect">
            <a:avLst/>
          </a:prstGeom>
          <a:noFill/>
        </p:spPr>
        <p:txBody>
          <a:bodyPr vert="horz" wrap="square" lIns="91440" tIns="45720" rIns="91440" bIns="45720" rtlCol="0" anchor="t">
            <a:spAutoFit/>
          </a:bodyPr>
          <a:lstStyle/>
          <a:p>
            <a:pPr algn="ctr" defTabSz="3511208"/>
            <a:r>
              <a:rPr lang="en-US" sz="2400">
                <a:solidFill>
                  <a:srgbClr val="33006F"/>
                </a:solidFill>
                <a:latin typeface="Arial"/>
                <a:ea typeface="Uni Sans Book" charset="0"/>
                <a:cs typeface="Arial"/>
              </a:rPr>
              <a:t>Graph 2: Compression Results</a:t>
            </a:r>
          </a:p>
          <a:p>
            <a:pPr algn="ctr" defTabSz="3511208">
              <a:spcBef>
                <a:spcPts val="0"/>
              </a:spcBef>
              <a:spcAft>
                <a:spcPts val="0"/>
              </a:spcAft>
            </a:pPr>
            <a:endParaRPr lang="en-US" sz="2400">
              <a:solidFill>
                <a:srgbClr val="33006F"/>
              </a:solidFill>
              <a:latin typeface="Uni Sans Book" charset="0"/>
              <a:ea typeface="Uni Sans Book" charset="0"/>
              <a:cs typeface="Uni Sans Book" charset="0"/>
            </a:endParaRPr>
          </a:p>
        </p:txBody>
      </p:sp>
      <p:pic>
        <p:nvPicPr>
          <p:cNvPr id="31" name="Picture 33">
            <a:extLst>
              <a:ext uri="{FF2B5EF4-FFF2-40B4-BE49-F238E27FC236}">
                <a16:creationId xmlns:a16="http://schemas.microsoft.com/office/drawing/2014/main" id="{67A5F5C0-487C-9B64-E458-A1A5FA23AF15}"/>
              </a:ext>
            </a:extLst>
          </p:cNvPr>
          <p:cNvPicPr>
            <a:picLocks noChangeAspect="1"/>
          </p:cNvPicPr>
          <p:nvPr/>
        </p:nvPicPr>
        <p:blipFill>
          <a:blip r:embed="rId20"/>
          <a:stretch>
            <a:fillRect/>
          </a:stretch>
        </p:blipFill>
        <p:spPr>
          <a:xfrm>
            <a:off x="19714916" y="27640351"/>
            <a:ext cx="8502628" cy="4622090"/>
          </a:xfrm>
          <a:prstGeom prst="rect">
            <a:avLst/>
          </a:prstGeom>
        </p:spPr>
      </p:pic>
      <p:pic>
        <p:nvPicPr>
          <p:cNvPr id="61" name="Picture 61" descr="A picture containing indoor, kitchen appliance, cluttered&#10;&#10;Description automatically generated">
            <a:extLst>
              <a:ext uri="{FF2B5EF4-FFF2-40B4-BE49-F238E27FC236}">
                <a16:creationId xmlns:a16="http://schemas.microsoft.com/office/drawing/2014/main" id="{47F25370-5322-CB1F-C219-A33C39652C78}"/>
              </a:ext>
            </a:extLst>
          </p:cNvPr>
          <p:cNvPicPr>
            <a:picLocks noChangeAspect="1"/>
          </p:cNvPicPr>
          <p:nvPr/>
        </p:nvPicPr>
        <p:blipFill>
          <a:blip r:embed="rId21"/>
          <a:stretch>
            <a:fillRect/>
          </a:stretch>
        </p:blipFill>
        <p:spPr>
          <a:xfrm>
            <a:off x="30093873" y="12501712"/>
            <a:ext cx="3529990" cy="4268634"/>
          </a:xfrm>
          <a:prstGeom prst="rect">
            <a:avLst/>
          </a:prstGeom>
        </p:spPr>
      </p:pic>
      <p:sp>
        <p:nvSpPr>
          <p:cNvPr id="62" name="TextBox 61">
            <a:extLst>
              <a:ext uri="{FF2B5EF4-FFF2-40B4-BE49-F238E27FC236}">
                <a16:creationId xmlns:a16="http://schemas.microsoft.com/office/drawing/2014/main" id="{83A73F72-086B-ECC0-477F-CFBD43405E33}"/>
              </a:ext>
            </a:extLst>
          </p:cNvPr>
          <p:cNvSpPr txBox="1"/>
          <p:nvPr/>
        </p:nvSpPr>
        <p:spPr>
          <a:xfrm>
            <a:off x="30026462" y="17040031"/>
            <a:ext cx="3997813" cy="830997"/>
          </a:xfrm>
          <a:prstGeom prst="rect">
            <a:avLst/>
          </a:prstGeom>
          <a:noFill/>
        </p:spPr>
        <p:txBody>
          <a:bodyPr vert="horz" wrap="square" lIns="91440" tIns="45720" rIns="91440" bIns="45720" rtlCol="0" anchor="t">
            <a:spAutoFit/>
          </a:bodyPr>
          <a:lstStyle/>
          <a:p>
            <a:pPr algn="ctr" defTabSz="3511208"/>
            <a:r>
              <a:rPr lang="en-US" sz="2400">
                <a:solidFill>
                  <a:srgbClr val="33006F"/>
                </a:solidFill>
                <a:latin typeface="Arial"/>
                <a:ea typeface="Uni Sans Book" charset="0"/>
                <a:cs typeface="Arial"/>
              </a:rPr>
              <a:t>Figure 10: Hinge in Instron Machine for Testing</a:t>
            </a:r>
          </a:p>
        </p:txBody>
      </p:sp>
      <p:pic>
        <p:nvPicPr>
          <p:cNvPr id="13" name="Picture 19">
            <a:extLst>
              <a:ext uri="{FF2B5EF4-FFF2-40B4-BE49-F238E27FC236}">
                <a16:creationId xmlns:a16="http://schemas.microsoft.com/office/drawing/2014/main" id="{11CF396D-1184-EEF2-3D1C-73804B13D737}"/>
              </a:ext>
            </a:extLst>
          </p:cNvPr>
          <p:cNvPicPr>
            <a:picLocks noChangeAspect="1"/>
          </p:cNvPicPr>
          <p:nvPr/>
        </p:nvPicPr>
        <p:blipFill>
          <a:blip r:embed="rId22"/>
          <a:stretch>
            <a:fillRect/>
          </a:stretch>
        </p:blipFill>
        <p:spPr>
          <a:xfrm>
            <a:off x="29927737" y="613447"/>
            <a:ext cx="6726857" cy="4190112"/>
          </a:xfrm>
          <a:prstGeom prst="rect">
            <a:avLst/>
          </a:prstGeom>
        </p:spPr>
      </p:pic>
      <p:sp>
        <p:nvSpPr>
          <p:cNvPr id="39" name="TextBox 38">
            <a:extLst>
              <a:ext uri="{FF2B5EF4-FFF2-40B4-BE49-F238E27FC236}">
                <a16:creationId xmlns:a16="http://schemas.microsoft.com/office/drawing/2014/main" id="{2F3BC96A-5A34-DC3F-E659-8F19F045357C}"/>
              </a:ext>
            </a:extLst>
          </p:cNvPr>
          <p:cNvSpPr txBox="1"/>
          <p:nvPr/>
        </p:nvSpPr>
        <p:spPr>
          <a:xfrm>
            <a:off x="15103473" y="28600258"/>
            <a:ext cx="3997813" cy="1200329"/>
          </a:xfrm>
          <a:prstGeom prst="rect">
            <a:avLst/>
          </a:prstGeom>
          <a:noFill/>
        </p:spPr>
        <p:txBody>
          <a:bodyPr vert="horz" wrap="square" lIns="91440" tIns="45720" rIns="91440" bIns="45720" rtlCol="0" anchor="t">
            <a:spAutoFit/>
          </a:bodyPr>
          <a:lstStyle/>
          <a:p>
            <a:pPr algn="ctr" defTabSz="3511208"/>
            <a:r>
              <a:rPr lang="en-US" sz="2400">
                <a:latin typeface="Arial"/>
                <a:ea typeface="Uni Sans Book" charset="0"/>
                <a:cs typeface="Arial"/>
              </a:rPr>
              <a:t>Figure 7: Conservative Model</a:t>
            </a:r>
          </a:p>
          <a:p>
            <a:pPr algn="ctr" defTabSz="3511208">
              <a:spcBef>
                <a:spcPts val="0"/>
              </a:spcBef>
              <a:spcAft>
                <a:spcPts val="0"/>
              </a:spcAft>
            </a:pPr>
            <a:endParaRPr lang="en-US" sz="2400">
              <a:solidFill>
                <a:srgbClr val="33006F"/>
              </a:solidFill>
              <a:latin typeface="Uni Sans Book" charset="0"/>
              <a:ea typeface="Uni Sans Book" charset="0"/>
              <a:cs typeface="Uni Sans Book" charset="0"/>
            </a:endParaRPr>
          </a:p>
        </p:txBody>
      </p:sp>
      <p:sp>
        <p:nvSpPr>
          <p:cNvPr id="40" name="TextBox 39">
            <a:extLst>
              <a:ext uri="{FF2B5EF4-FFF2-40B4-BE49-F238E27FC236}">
                <a16:creationId xmlns:a16="http://schemas.microsoft.com/office/drawing/2014/main" id="{1924D4D5-C063-AEEC-DE0E-EB6DA4D05C55}"/>
              </a:ext>
            </a:extLst>
          </p:cNvPr>
          <p:cNvSpPr txBox="1"/>
          <p:nvPr/>
        </p:nvSpPr>
        <p:spPr>
          <a:xfrm>
            <a:off x="23966119" y="27001657"/>
            <a:ext cx="4036179" cy="830997"/>
          </a:xfrm>
          <a:prstGeom prst="rect">
            <a:avLst/>
          </a:prstGeom>
          <a:noFill/>
        </p:spPr>
        <p:txBody>
          <a:bodyPr vert="horz" wrap="square" lIns="91440" tIns="45720" rIns="91440" bIns="45720" rtlCol="0" anchor="t">
            <a:spAutoFit/>
          </a:bodyPr>
          <a:lstStyle/>
          <a:p>
            <a:pPr algn="ctr" defTabSz="3511208"/>
            <a:r>
              <a:rPr lang="en-US" sz="2400">
                <a:latin typeface="Arial"/>
                <a:ea typeface="Uni Sans Book" charset="0"/>
                <a:cs typeface="Arial"/>
              </a:rPr>
              <a:t>Figure 8: Aggressive Model</a:t>
            </a:r>
          </a:p>
          <a:p>
            <a:pPr algn="ctr" defTabSz="3511208">
              <a:spcBef>
                <a:spcPts val="0"/>
              </a:spcBef>
              <a:spcAft>
                <a:spcPts val="0"/>
              </a:spcAft>
            </a:pPr>
            <a:endParaRPr lang="en-US" sz="2400">
              <a:solidFill>
                <a:srgbClr val="33006F"/>
              </a:solidFill>
              <a:latin typeface="Uni Sans Book" charset="0"/>
              <a:ea typeface="Uni Sans Book" charset="0"/>
              <a:cs typeface="Arial"/>
            </a:endParaRPr>
          </a:p>
        </p:txBody>
      </p:sp>
      <p:pic>
        <p:nvPicPr>
          <p:cNvPr id="63" name="Picture 63" descr="Chart, line chart&#10;&#10;Description automatically generated">
            <a:extLst>
              <a:ext uri="{FF2B5EF4-FFF2-40B4-BE49-F238E27FC236}">
                <a16:creationId xmlns:a16="http://schemas.microsoft.com/office/drawing/2014/main" id="{FCCCFE79-9AC7-60C3-2DC0-55443DF04779}"/>
              </a:ext>
            </a:extLst>
          </p:cNvPr>
          <p:cNvPicPr>
            <a:picLocks noChangeAspect="1"/>
          </p:cNvPicPr>
          <p:nvPr/>
        </p:nvPicPr>
        <p:blipFill>
          <a:blip r:embed="rId23"/>
          <a:stretch>
            <a:fillRect/>
          </a:stretch>
        </p:blipFill>
        <p:spPr>
          <a:xfrm>
            <a:off x="29993212" y="26441684"/>
            <a:ext cx="6590822" cy="3789897"/>
          </a:xfrm>
          <a:prstGeom prst="rect">
            <a:avLst/>
          </a:prstGeom>
        </p:spPr>
      </p:pic>
      <p:pic>
        <p:nvPicPr>
          <p:cNvPr id="20" name="Picture 21" descr="Diagram&#10;&#10;Description automatically generated">
            <a:extLst>
              <a:ext uri="{FF2B5EF4-FFF2-40B4-BE49-F238E27FC236}">
                <a16:creationId xmlns:a16="http://schemas.microsoft.com/office/drawing/2014/main" id="{85BD8089-E485-8BD6-310B-C61ECA69BBD1}"/>
              </a:ext>
            </a:extLst>
          </p:cNvPr>
          <p:cNvPicPr>
            <a:picLocks noChangeAspect="1"/>
          </p:cNvPicPr>
          <p:nvPr/>
        </p:nvPicPr>
        <p:blipFill>
          <a:blip r:embed="rId24"/>
          <a:stretch>
            <a:fillRect/>
          </a:stretch>
        </p:blipFill>
        <p:spPr>
          <a:xfrm>
            <a:off x="21463103" y="629398"/>
            <a:ext cx="7981828" cy="4140086"/>
          </a:xfrm>
          <a:prstGeom prst="rect">
            <a:avLst/>
          </a:prstGeom>
        </p:spPr>
      </p:pic>
    </p:spTree>
    <p:extLst>
      <p:ext uri="{BB962C8B-B14F-4D97-AF65-F5344CB8AC3E}">
        <p14:creationId xmlns:p14="http://schemas.microsoft.com/office/powerpoint/2010/main" val="3986627807"/>
      </p:ext>
    </p:extLst>
  </p:cSld>
  <p:clrMapOvr>
    <a:masterClrMapping/>
  </p:clrMapOvr>
</p:sld>
</file>

<file path=ppt/theme/theme1.xml><?xml version="1.0" encoding="utf-8"?>
<a:theme xmlns:a="http://schemas.openxmlformats.org/drawingml/2006/main" name="1_Office Theme">
  <a:themeElements>
    <a:clrScheme name="Custom 11">
      <a:dk1>
        <a:srgbClr val="33006F"/>
      </a:dk1>
      <a:lt1>
        <a:srgbClr val="E8D3A2"/>
      </a:lt1>
      <a:dk2>
        <a:srgbClr val="797979"/>
      </a:dk2>
      <a:lt2>
        <a:srgbClr val="917B4C"/>
      </a:lt2>
      <a:accent1>
        <a:srgbClr val="33016F"/>
      </a:accent1>
      <a:accent2>
        <a:srgbClr val="E8D3A2"/>
      </a:accent2>
      <a:accent3>
        <a:srgbClr val="797979"/>
      </a:accent3>
      <a:accent4>
        <a:srgbClr val="917B43"/>
      </a:accent4>
      <a:accent5>
        <a:srgbClr val="424242"/>
      </a:accent5>
      <a:accent6>
        <a:srgbClr val="797979"/>
      </a:accent6>
      <a:hlink>
        <a:srgbClr val="A9A9A9"/>
      </a:hlink>
      <a:folHlink>
        <a:srgbClr val="D5D5D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c793be5-ec9e-4308-99e5-1da3d67021a4">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68044D3561AB4D911A56226015D50D" ma:contentTypeVersion="11" ma:contentTypeDescription="Create a new document." ma:contentTypeScope="" ma:versionID="2ce49c36324506d1e181749cd89768bb">
  <xsd:schema xmlns:xsd="http://www.w3.org/2001/XMLSchema" xmlns:xs="http://www.w3.org/2001/XMLSchema" xmlns:p="http://schemas.microsoft.com/office/2006/metadata/properties" xmlns:ns2="a9b669e5-5683-48c9-a7db-c4c10d85fb57" xmlns:ns3="0c793be5-ec9e-4308-99e5-1da3d67021a4" targetNamespace="http://schemas.microsoft.com/office/2006/metadata/properties" ma:root="true" ma:fieldsID="8ea02e22989a94d73fd297bc497aa09c" ns2:_="" ns3:_="">
    <xsd:import namespace="a9b669e5-5683-48c9-a7db-c4c10d85fb57"/>
    <xsd:import namespace="0c793be5-ec9e-4308-99e5-1da3d67021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b669e5-5683-48c9-a7db-c4c10d85fb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793be5-ec9e-4308-99e5-1da3d67021a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32BB2F-38A7-49E5-A2DF-191D4F5AB837}">
  <ds:schemaRefs>
    <ds:schemaRef ds:uri="http://schemas.microsoft.com/sharepoint/v3/contenttype/forms"/>
  </ds:schemaRefs>
</ds:datastoreItem>
</file>

<file path=customXml/itemProps2.xml><?xml version="1.0" encoding="utf-8"?>
<ds:datastoreItem xmlns:ds="http://schemas.openxmlformats.org/officeDocument/2006/customXml" ds:itemID="{6AA3D1B8-62AF-4B47-B1AD-90145BD9D3FB}">
  <ds:schemaRefs>
    <ds:schemaRef ds:uri="0c793be5-ec9e-4308-99e5-1da3d67021a4"/>
    <ds:schemaRef ds:uri="a9b669e5-5683-48c9-a7db-c4c10d85fb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8E819AB-2364-4541-AAF8-BEDEDC4D66ED}">
  <ds:schemaRefs>
    <ds:schemaRef ds:uri="0c793be5-ec9e-4308-99e5-1da3d67021a4"/>
    <ds:schemaRef ds:uri="a9b669e5-5683-48c9-a7db-c4c10d85fb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Slides>
  <Notes>1</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1_Office Theme</vt:lpstr>
      <vt:lpstr>The Von ME-CEES</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Tricia Caparas</dc:creator>
  <cp:revision>2</cp:revision>
  <dcterms:created xsi:type="dcterms:W3CDTF">2009-09-22T17:54:40Z</dcterms:created>
  <dcterms:modified xsi:type="dcterms:W3CDTF">2023-07-11T02:00:28Z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0x0101001768044D3561AB4D911A56226015D50D</vt:lpwstr>
  </property>
  <property fmtid="{D5CDD505-2E9C-101B-9397-08002B2CF9AE}" pid="3" name="Order">
    <vt:r8>4100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ies>
</file>